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  <p:sldMasterId id="2147483671" r:id="rId2"/>
    <p:sldMasterId id="2147483712" r:id="rId3"/>
  </p:sldMasterIdLst>
  <p:notesMasterIdLst>
    <p:notesMasterId r:id="rId4"/>
  </p:notesMasterIdLst>
  <p:sldIdLst>
    <p:sldId id="435" r:id="rId5"/>
    <p:sldId id="436" r:id="rId6"/>
    <p:sldId id="438" r:id="rId7"/>
    <p:sldId id="439" r:id="rId8"/>
    <p:sldId id="440" r:id="rId9"/>
    <p:sldId id="441" r:id="rId10"/>
    <p:sldId id="442" r:id="rId11"/>
    <p:sldId id="443" r:id="rId12"/>
    <p:sldId id="447" r:id="rId13"/>
    <p:sldId id="444" r:id="rId14"/>
    <p:sldId id="446" r:id="rId15"/>
    <p:sldId id="456" r:id="rId16"/>
    <p:sldId id="448" r:id="rId17"/>
    <p:sldId id="449" r:id="rId18"/>
    <p:sldId id="455" r:id="rId19"/>
    <p:sldId id="450" r:id="rId20"/>
    <p:sldId id="451" r:id="rId21"/>
    <p:sldId id="452" r:id="rId22"/>
    <p:sldId id="453" r:id="rId23"/>
    <p:sldId id="454" r:id="rId24"/>
    <p:sldId id="437" r:id="rId25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2">
          <p15:clr>
            <a:srgbClr val="A4A3A4"/>
          </p15:clr>
        </p15:guide>
        <p15:guide id="2" pos="2742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7" d="100"/>
          <a:sy n="77" d="100"/>
        </p:scale>
        <p:origin x="306" y="84"/>
      </p:cViewPr>
      <p:guideLst>
        <p:guide orient="horz" pos="1612"/>
        <p:guide pos="274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tags" Target="tags/tag9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Master" Target="slideMasters/slideMaster3.xml" /><Relationship Id="rId30" Type="http://schemas.openxmlformats.org/officeDocument/2006/relationships/tableStyles" Target="tableStyles.xml" /><Relationship Id="rId4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wmf" /><Relationship Id="rId2" Type="http://schemas.openxmlformats.org/officeDocument/2006/relationships/image" Target="../media/image5.wmf" /><Relationship Id="rId3" Type="http://schemas.openxmlformats.org/officeDocument/2006/relationships/image" Target="../media/image6.wmf" /><Relationship Id="rId4" Type="http://schemas.openxmlformats.org/officeDocument/2006/relationships/image" Target="../media/image7.wmf" /><Relationship Id="rId5" Type="http://schemas.openxmlformats.org/officeDocument/2006/relationships/image" Target="../media/image8.wmf" /><Relationship Id="rId6" Type="http://schemas.openxmlformats.org/officeDocument/2006/relationships/image" Target="../media/image9.wmf" /><Relationship Id="rId7" Type="http://schemas.openxmlformats.org/officeDocument/2006/relationships/image" Target="../media/image10.wmf" /><Relationship Id="rId8" Type="http://schemas.openxmlformats.org/officeDocument/2006/relationships/image" Target="../media/image11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wmf" /><Relationship Id="rId2" Type="http://schemas.openxmlformats.org/officeDocument/2006/relationships/image" Target="../media/image13.wmf" /><Relationship Id="rId3" Type="http://schemas.openxmlformats.org/officeDocument/2006/relationships/image" Target="../media/image14.wmf" /><Relationship Id="rId4" Type="http://schemas.openxmlformats.org/officeDocument/2006/relationships/image" Target="../media/image15.wmf" /><Relationship Id="rId5" Type="http://schemas.openxmlformats.org/officeDocument/2006/relationships/image" Target="../media/image16.wmf" /><Relationship Id="rId6" Type="http://schemas.openxmlformats.org/officeDocument/2006/relationships/image" Target="../media/image17.wmf" /><Relationship Id="rId7" Type="http://schemas.openxmlformats.org/officeDocument/2006/relationships/image" Target="../media/image18.wmf" /></Relationships>
</file>

<file path=ppt/drawings/_rels/vmlDrawing3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2.wmf" /></Relationships>
</file>

<file path=ppt/drawings/_rels/vmlDrawing4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1.wmf" /></Relationships>
</file>

<file path=ppt/drawings/_rels/vmlDrawing5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3.wmf" /><Relationship Id="rId2" Type="http://schemas.openxmlformats.org/officeDocument/2006/relationships/image" Target="../media/image34.wmf" /></Relationships>
</file>

<file path=ppt/drawings/_rels/vmlDrawing6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7.wmf" /><Relationship Id="rId2" Type="http://schemas.openxmlformats.org/officeDocument/2006/relationships/image" Target="../media/image58.wmf" /><Relationship Id="rId3" Type="http://schemas.openxmlformats.org/officeDocument/2006/relationships/image" Target="../media/image59.wmf" /><Relationship Id="rId4" Type="http://schemas.openxmlformats.org/officeDocument/2006/relationships/image" Target="../media/image60.wmf" /></Relationships>
</file>

<file path=ppt/drawings/_rels/vmlDrawing7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2.wmf" /><Relationship Id="rId10" Type="http://schemas.openxmlformats.org/officeDocument/2006/relationships/image" Target="../media/image71.wmf" /><Relationship Id="rId11" Type="http://schemas.openxmlformats.org/officeDocument/2006/relationships/image" Target="../media/image72.wmf" /><Relationship Id="rId12" Type="http://schemas.openxmlformats.org/officeDocument/2006/relationships/image" Target="../media/image73.wmf" /><Relationship Id="rId2" Type="http://schemas.openxmlformats.org/officeDocument/2006/relationships/image" Target="../media/image63.wmf" /><Relationship Id="rId3" Type="http://schemas.openxmlformats.org/officeDocument/2006/relationships/image" Target="../media/image64.wmf" /><Relationship Id="rId4" Type="http://schemas.openxmlformats.org/officeDocument/2006/relationships/image" Target="../media/image65.wmf" /><Relationship Id="rId5" Type="http://schemas.openxmlformats.org/officeDocument/2006/relationships/image" Target="../media/image66.wmf" /><Relationship Id="rId6" Type="http://schemas.openxmlformats.org/officeDocument/2006/relationships/image" Target="../media/image67.wmf" /><Relationship Id="rId7" Type="http://schemas.openxmlformats.org/officeDocument/2006/relationships/image" Target="../media/image68.wmf" /><Relationship Id="rId8" Type="http://schemas.openxmlformats.org/officeDocument/2006/relationships/image" Target="../media/image69.wmf" /><Relationship Id="rId9" Type="http://schemas.openxmlformats.org/officeDocument/2006/relationships/image" Target="../media/image70.wmf" /></Relationships>
</file>

<file path=ppt/drawings/_rels/vmlDrawing8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4.wmf" /><Relationship Id="rId2" Type="http://schemas.openxmlformats.org/officeDocument/2006/relationships/image" Target="../media/image75.wmf" /><Relationship Id="rId3" Type="http://schemas.openxmlformats.org/officeDocument/2006/relationships/image" Target="../media/image76.wmf" /><Relationship Id="rId4" Type="http://schemas.openxmlformats.org/officeDocument/2006/relationships/image" Target="../media/image77.wmf" /></Relationships>
</file>

<file path=ppt/drawings/_rels/vmlDrawing9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8.wmf" /><Relationship Id="rId2" Type="http://schemas.openxmlformats.org/officeDocument/2006/relationships/image" Target="../media/image79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sz="quarter" idx="6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298717-3087-47B5-8DEE-8324501EE30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95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3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image" Target="../media/image2.png" /><Relationship Id="rId4" Type="http://schemas.openxmlformats.org/officeDocument/2006/relationships/slideMaster" Target="../slideMasters/slideMaster3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477441"/>
            <a:ext cx="896938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1898426"/>
            <a:ext cx="531013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2660215"/>
            <a:ext cx="5310130" cy="318549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3FD15-A841-453E-A911-B0E41F79391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572162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9ED03E4-BEA0-4C74-9727-1B613EACD30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58705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477441"/>
            <a:ext cx="896938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1898426"/>
            <a:ext cx="531013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2660215"/>
            <a:ext cx="5310130" cy="318549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5EEFA-19EB-489D-864C-8110623F790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332226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A1B20-23EF-4A32-BFB8-965F493762C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412839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2575322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2362"/>
            <a:ext cx="9144000" cy="1481138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0032"/>
            <a:ext cx="9144000" cy="1083469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3394"/>
            <a:ext cx="9144000" cy="850106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6" y="545307"/>
            <a:ext cx="887413" cy="459581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7" y="1993881"/>
            <a:ext cx="4136159" cy="56784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7" y="2589590"/>
            <a:ext cx="4136159" cy="31854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72908-FB04-47FB-AB37-B20CE4E940F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773485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AD5F0-B38D-4ACC-935D-44D5B56E6B4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325135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273845"/>
            <a:ext cx="5814218" cy="994172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308721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961707"/>
            <a:ext cx="3887391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B08FB-6B98-4B0F-A3B5-97A96899AA7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227231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/>
          <p:cNvGrpSpPr/>
          <p:nvPr/>
        </p:nvGrpSpPr>
        <p:grpSpPr>
          <a:xfrm>
            <a:off x="1143001" y="2465785"/>
            <a:ext cx="1173163" cy="201215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/>
          <p:nvPr/>
        </p:nvGrpSpPr>
        <p:grpSpPr>
          <a:xfrm flipH="1">
            <a:off x="6815139" y="2471738"/>
            <a:ext cx="1171575" cy="200025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266825"/>
            <a:ext cx="895350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1943670"/>
            <a:ext cx="377190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2708196"/>
            <a:ext cx="3771900" cy="3462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DCF2B58-B140-4A6A-B984-1736CC09AE6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500533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6A791-705A-47E4-BA7D-0D11E216B98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66307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533400"/>
            <a:ext cx="3196800" cy="120015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550069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33550"/>
            <a:ext cx="3196800" cy="285869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11BCC-93AB-403B-8BF8-8E6F6D036FD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77469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4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6659969" cy="4358879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AF78-680B-4278-BA71-D3FA55B0BA6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48935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194C3-37AD-4F9B-A577-94EE18C594B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255988"/>
      </p:ext>
    </p:extLst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70B7259-4AB6-4A5F-81A2-0D334EA66FF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327928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42900" y="-398859"/>
            <a:ext cx="9883379" cy="6156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2264569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08908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A_矩形 2"/>
          <p:cNvSpPr/>
          <p:nvPr>
            <p:custDataLst>
              <p:tags r:id="rId1"/>
            </p:custDataLst>
          </p:nvPr>
        </p:nvSpPr>
        <p:spPr>
          <a:xfrm>
            <a:off x="0" y="5039916"/>
            <a:ext cx="9144000" cy="103584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3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9144000" cy="627460"/>
            <a:chExt cx="12192000" cy="548680"/>
          </a:xfrm>
        </p:grpSpPr>
        <p:sp>
          <p:nvSpPr>
            <p:cNvPr id="4" name="矩形 3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6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3812" y="1"/>
            <a:ext cx="2264569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412360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6A791-705A-47E4-BA7D-0D11E216B9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85863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2575322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2362"/>
            <a:ext cx="9144000" cy="1481138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0032"/>
            <a:ext cx="9144000" cy="1083469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3394"/>
            <a:ext cx="9144000" cy="850106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6" y="545307"/>
            <a:ext cx="887413" cy="459581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7" y="1993881"/>
            <a:ext cx="4136159" cy="56784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7" y="2589590"/>
            <a:ext cx="4136159" cy="31854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25B32-B26E-4D28-811C-E8786823F9C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4069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574BE-91EF-4EE4-B1D8-0B70675AE99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439764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273845"/>
            <a:ext cx="5814218" cy="994172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308721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961707"/>
            <a:ext cx="3887391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1D72D-D655-49FD-A5D5-7E6441D1979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098312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/>
          <p:cNvGrpSpPr/>
          <p:nvPr/>
        </p:nvGrpSpPr>
        <p:grpSpPr>
          <a:xfrm>
            <a:off x="1143001" y="2465785"/>
            <a:ext cx="1173163" cy="201215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/>
          <p:nvPr/>
        </p:nvGrpSpPr>
        <p:grpSpPr>
          <a:xfrm flipH="1">
            <a:off x="6815139" y="2471738"/>
            <a:ext cx="1171575" cy="200025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266825"/>
            <a:ext cx="895350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1943670"/>
            <a:ext cx="377190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2708196"/>
            <a:ext cx="3771900" cy="3462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656F065-E032-4FC0-8670-D44CA08DC77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894846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6EAC8-58C4-4D5E-B3B8-DDCEE35FDC5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43787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533400"/>
            <a:ext cx="3196800" cy="120015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550069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33550"/>
            <a:ext cx="3196800" cy="285869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16564-F39A-40E4-BFA6-E98AC9EF567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44503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4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6659969" cy="4358879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4EE5C-D022-4E50-AA7E-9467088A516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453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tags" Target="../tags/tag1.xml" /><Relationship Id="rId12" Type="http://schemas.openxmlformats.org/officeDocument/2006/relationships/tags" Target="../tags/tag2.xml" /><Relationship Id="rId13" Type="http://schemas.openxmlformats.org/officeDocument/2006/relationships/tags" Target="../tags/tag3.xml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Relationship Id="rId10" Type="http://schemas.openxmlformats.org/officeDocument/2006/relationships/slideLayout" Target="../slideLayouts/slideLayout20.xml" /><Relationship Id="rId11" Type="http://schemas.openxmlformats.org/officeDocument/2006/relationships/tags" Target="../tags/tag4.xml" /><Relationship Id="rId12" Type="http://schemas.openxmlformats.org/officeDocument/2006/relationships/tags" Target="../tags/tag5.xml" /><Relationship Id="rId13" Type="http://schemas.openxmlformats.org/officeDocument/2006/relationships/tags" Target="../tags/tag6.xml" /><Relationship Id="rId14" Type="http://schemas.openxmlformats.org/officeDocument/2006/relationships/theme" Target="../theme/theme2.xml" /><Relationship Id="rId2" Type="http://schemas.openxmlformats.org/officeDocument/2006/relationships/slideLayout" Target="../slideLayouts/slideLayout12.xml" /><Relationship Id="rId3" Type="http://schemas.openxmlformats.org/officeDocument/2006/relationships/slideLayout" Target="../slideLayouts/slideLayout13.xml" /><Relationship Id="rId4" Type="http://schemas.openxmlformats.org/officeDocument/2006/relationships/slideLayout" Target="../slideLayouts/slideLayout14.xml" /><Relationship Id="rId5" Type="http://schemas.openxmlformats.org/officeDocument/2006/relationships/slideLayout" Target="../slideLayouts/slideLayout15.xml" /><Relationship Id="rId6" Type="http://schemas.openxmlformats.org/officeDocument/2006/relationships/slideLayout" Target="../slideLayouts/slideLayout16.xml" /><Relationship Id="rId7" Type="http://schemas.openxmlformats.org/officeDocument/2006/relationships/slideLayout" Target="../slideLayouts/slideLayout17.xml" /><Relationship Id="rId8" Type="http://schemas.openxmlformats.org/officeDocument/2006/relationships/slideLayout" Target="../slideLayouts/slideLayout18.xml" /><Relationship Id="rId9" Type="http://schemas.openxmlformats.org/officeDocument/2006/relationships/slideLayout" Target="../slideLayouts/slideLayout19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2" Type="http://schemas.openxmlformats.org/officeDocument/2006/relationships/slideLayout" Target="../slideLayouts/slideLayout22.xml" /><Relationship Id="rId3" Type="http://schemas.openxmlformats.org/officeDocument/2006/relationships/slideLayout" Target="../slideLayouts/slideLayout23.xml" /><Relationship Id="rId4" Type="http://schemas.openxmlformats.org/officeDocument/2006/relationships/theme" Target="..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26" name="组合 14"/>
          <p:cNvGrpSpPr/>
          <p:nvPr/>
        </p:nvGrpSpPr>
        <p:grpSpPr>
          <a:xfrm>
            <a:off x="581026" y="689373"/>
            <a:ext cx="1031875" cy="201215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1030" name="组合 15"/>
          <p:cNvGrpSpPr/>
          <p:nvPr/>
        </p:nvGrpSpPr>
        <p:grpSpPr>
          <a:xfrm flipH="1">
            <a:off x="7562851" y="689373"/>
            <a:ext cx="1031875" cy="201215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034" name="标题占位符 1"/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 bwMode="auto">
          <a:xfrm>
            <a:off x="1663700" y="273844"/>
            <a:ext cx="58166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文本占位符 2"/>
          <p:cNvSpPr>
            <a:spLocks noGrp="1" noChangeArrowheads="1"/>
          </p:cNvSpPr>
          <p:nvPr>
            <p:ph type="body" idx="5"/>
            <p:custDataLst>
              <p:tags r:id="rId12"/>
            </p:custDataLst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5517CD77-1960-4FEA-8F9D-5AA660D509DE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4" r:id="rId4"/>
    <p:sldLayoutId id="2147483693" r:id="rId5"/>
    <p:sldLayoutId id="2147483702" r:id="rId6"/>
    <p:sldLayoutId id="2147483692" r:id="rId7"/>
    <p:sldLayoutId id="2147483703" r:id="rId8"/>
    <p:sldLayoutId id="2147483704" r:id="rId9"/>
    <p:sldLayoutId id="2147483705" r:id="rId10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050" name="组合 14"/>
          <p:cNvGrpSpPr/>
          <p:nvPr/>
        </p:nvGrpSpPr>
        <p:grpSpPr>
          <a:xfrm>
            <a:off x="581026" y="689373"/>
            <a:ext cx="1031875" cy="201215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4" name="组合 15"/>
          <p:cNvGrpSpPr/>
          <p:nvPr/>
        </p:nvGrpSpPr>
        <p:grpSpPr>
          <a:xfrm flipH="1">
            <a:off x="7562851" y="689373"/>
            <a:ext cx="1031875" cy="201215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8" name="标题占位符 1"/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 bwMode="auto">
          <a:xfrm>
            <a:off x="1663700" y="273844"/>
            <a:ext cx="58166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9" name="文本占位符 2"/>
          <p:cNvSpPr>
            <a:spLocks noGrp="1" noChangeArrowheads="1"/>
          </p:cNvSpPr>
          <p:nvPr>
            <p:ph type="body" idx="5"/>
            <p:custDataLst>
              <p:tags r:id="rId12"/>
            </p:custDataLst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47AFE237-307E-4EA7-8EA4-B69016DB2184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9" r:id="rId2"/>
    <p:sldLayoutId id="2147483707" r:id="rId3"/>
    <p:sldLayoutId id="2147483698" r:id="rId4"/>
    <p:sldLayoutId id="2147483697" r:id="rId5"/>
    <p:sldLayoutId id="2147483708" r:id="rId6"/>
    <p:sldLayoutId id="2147483696" r:id="rId7"/>
    <p:sldLayoutId id="2147483709" r:id="rId8"/>
    <p:sldLayoutId id="2147483710" r:id="rId9"/>
    <p:sldLayoutId id="2147483711" r:id="rId10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5517CD77-1960-4FEA-8F9D-5AA660D509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anose="020b0503020204020204" pitchFamily="34" charset="-122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39.png" /><Relationship Id="rId3" Type="http://schemas.openxmlformats.org/officeDocument/2006/relationships/image" Target="../media/image40.png" /><Relationship Id="rId4" Type="http://schemas.openxmlformats.org/officeDocument/2006/relationships/image" Target="../media/image41.png" /><Relationship Id="rId5" Type="http://schemas.openxmlformats.org/officeDocument/2006/relationships/image" Target="../media/image42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43.png" /><Relationship Id="rId3" Type="http://schemas.openxmlformats.org/officeDocument/2006/relationships/image" Target="../media/image44.png" /><Relationship Id="rId4" Type="http://schemas.openxmlformats.org/officeDocument/2006/relationships/image" Target="../media/image45.png" /><Relationship Id="rId5" Type="http://schemas.openxmlformats.org/officeDocument/2006/relationships/image" Target="../media/image46.png" /><Relationship Id="rId6" Type="http://schemas.openxmlformats.org/officeDocument/2006/relationships/image" Target="../media/image47.png" /><Relationship Id="rId7" Type="http://schemas.openxmlformats.org/officeDocument/2006/relationships/image" Target="../media/image48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49.png" /><Relationship Id="rId3" Type="http://schemas.openxmlformats.org/officeDocument/2006/relationships/image" Target="../media/image50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51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52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53.png" /><Relationship Id="rId3" Type="http://schemas.openxmlformats.org/officeDocument/2006/relationships/image" Target="../media/image54.png" /><Relationship Id="rId4" Type="http://schemas.openxmlformats.org/officeDocument/2006/relationships/image" Target="../media/image5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image" Target="../media/image60.wmf" /><Relationship Id="rId11" Type="http://schemas.openxmlformats.org/officeDocument/2006/relationships/vmlDrawing" Target="../drawings/vmlDrawing6.vml" /><Relationship Id="rId2" Type="http://schemas.openxmlformats.org/officeDocument/2006/relationships/image" Target="../media/image56.wmf" /><Relationship Id="rId3" Type="http://schemas.openxmlformats.org/officeDocument/2006/relationships/oleObject" Target="../embeddings/oleObject20.bin" TargetMode="Internal" /><Relationship Id="rId4" Type="http://schemas.openxmlformats.org/officeDocument/2006/relationships/image" Target="../media/image57.wmf" /><Relationship Id="rId5" Type="http://schemas.openxmlformats.org/officeDocument/2006/relationships/oleObject" Target="../embeddings/oleObject21.bin" TargetMode="Internal" /><Relationship Id="rId6" Type="http://schemas.openxmlformats.org/officeDocument/2006/relationships/image" Target="../media/image58.wmf" /><Relationship Id="rId7" Type="http://schemas.openxmlformats.org/officeDocument/2006/relationships/oleObject" Target="../embeddings/oleObject22.bin" TargetMode="Internal" /><Relationship Id="rId8" Type="http://schemas.openxmlformats.org/officeDocument/2006/relationships/image" Target="../media/image59.wmf" /><Relationship Id="rId9" Type="http://schemas.openxmlformats.org/officeDocument/2006/relationships/oleObject" Target="../embeddings/oleObject23.bin" TargetMode="Interna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61.wmf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oleObject" Target="../embeddings/oleObject28.bin" TargetMode="Internal" /><Relationship Id="rId11" Type="http://schemas.openxmlformats.org/officeDocument/2006/relationships/image" Target="../media/image66.wmf" /><Relationship Id="rId12" Type="http://schemas.openxmlformats.org/officeDocument/2006/relationships/oleObject" Target="../embeddings/oleObject29.bin" TargetMode="Internal" /><Relationship Id="rId13" Type="http://schemas.openxmlformats.org/officeDocument/2006/relationships/image" Target="../media/image67.wmf" /><Relationship Id="rId14" Type="http://schemas.openxmlformats.org/officeDocument/2006/relationships/oleObject" Target="../embeddings/oleObject30.bin" TargetMode="Internal" /><Relationship Id="rId15" Type="http://schemas.openxmlformats.org/officeDocument/2006/relationships/image" Target="../media/image68.wmf" /><Relationship Id="rId16" Type="http://schemas.openxmlformats.org/officeDocument/2006/relationships/oleObject" Target="../embeddings/oleObject31.bin" TargetMode="Internal" /><Relationship Id="rId17" Type="http://schemas.openxmlformats.org/officeDocument/2006/relationships/image" Target="../media/image69.wmf" /><Relationship Id="rId18" Type="http://schemas.openxmlformats.org/officeDocument/2006/relationships/oleObject" Target="../embeddings/oleObject32.bin" TargetMode="Internal" /><Relationship Id="rId19" Type="http://schemas.openxmlformats.org/officeDocument/2006/relationships/image" Target="../media/image70.wmf" /><Relationship Id="rId2" Type="http://schemas.openxmlformats.org/officeDocument/2006/relationships/oleObject" Target="../embeddings/oleObject24.bin" TargetMode="Internal" /><Relationship Id="rId20" Type="http://schemas.openxmlformats.org/officeDocument/2006/relationships/oleObject" Target="../embeddings/oleObject33.bin" TargetMode="Internal" /><Relationship Id="rId21" Type="http://schemas.openxmlformats.org/officeDocument/2006/relationships/image" Target="../media/image71.wmf" /><Relationship Id="rId22" Type="http://schemas.openxmlformats.org/officeDocument/2006/relationships/oleObject" Target="../embeddings/oleObject34.bin" TargetMode="Internal" /><Relationship Id="rId23" Type="http://schemas.openxmlformats.org/officeDocument/2006/relationships/image" Target="../media/image72.wmf" /><Relationship Id="rId24" Type="http://schemas.openxmlformats.org/officeDocument/2006/relationships/oleObject" Target="../embeddings/oleObject35.bin" TargetMode="Internal" /><Relationship Id="rId25" Type="http://schemas.openxmlformats.org/officeDocument/2006/relationships/image" Target="../media/image73.wmf" /><Relationship Id="rId26" Type="http://schemas.openxmlformats.org/officeDocument/2006/relationships/vmlDrawing" Target="../drawings/vmlDrawing7.vml" /><Relationship Id="rId3" Type="http://schemas.openxmlformats.org/officeDocument/2006/relationships/image" Target="../media/image62.wmf" /><Relationship Id="rId4" Type="http://schemas.openxmlformats.org/officeDocument/2006/relationships/oleObject" Target="../embeddings/oleObject25.bin" TargetMode="Internal" /><Relationship Id="rId5" Type="http://schemas.openxmlformats.org/officeDocument/2006/relationships/image" Target="../media/image63.wmf" /><Relationship Id="rId6" Type="http://schemas.openxmlformats.org/officeDocument/2006/relationships/oleObject" Target="../embeddings/oleObject26.bin" TargetMode="Internal" /><Relationship Id="rId7" Type="http://schemas.openxmlformats.org/officeDocument/2006/relationships/image" Target="../media/image64.wmf" /><Relationship Id="rId8" Type="http://schemas.openxmlformats.org/officeDocument/2006/relationships/oleObject" Target="../embeddings/oleObject27.bin" TargetMode="Internal" /><Relationship Id="rId9" Type="http://schemas.openxmlformats.org/officeDocument/2006/relationships/image" Target="../media/image65.wmf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oleObject" Target="../embeddings/oleObject40.bin" TargetMode="Internal" /><Relationship Id="rId11" Type="http://schemas.openxmlformats.org/officeDocument/2006/relationships/vmlDrawing" Target="../drawings/vmlDrawing8.vml" /><Relationship Id="rId2" Type="http://schemas.openxmlformats.org/officeDocument/2006/relationships/oleObject" Target="../embeddings/oleObject36.bin" TargetMode="Internal" /><Relationship Id="rId3" Type="http://schemas.openxmlformats.org/officeDocument/2006/relationships/image" Target="../media/image74.wmf" /><Relationship Id="rId4" Type="http://schemas.openxmlformats.org/officeDocument/2006/relationships/oleObject" Target="../embeddings/oleObject37.bin" TargetMode="Internal" /><Relationship Id="rId5" Type="http://schemas.openxmlformats.org/officeDocument/2006/relationships/image" Target="../media/image75.wmf" /><Relationship Id="rId6" Type="http://schemas.openxmlformats.org/officeDocument/2006/relationships/oleObject" Target="../embeddings/oleObject38.bin" TargetMode="Internal" /><Relationship Id="rId7" Type="http://schemas.openxmlformats.org/officeDocument/2006/relationships/image" Target="../media/image76.wmf" /><Relationship Id="rId8" Type="http://schemas.openxmlformats.org/officeDocument/2006/relationships/oleObject" Target="../embeddings/oleObject39.bin" TargetMode="Internal" /><Relationship Id="rId9" Type="http://schemas.openxmlformats.org/officeDocument/2006/relationships/image" Target="../media/image77.wmf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slide" Target="slide3.xml" TargetMode="Internal" /><Relationship Id="rId3" Type="http://schemas.openxmlformats.org/officeDocument/2006/relationships/slide" Target="slide5.xml" TargetMode="Internal" /><Relationship Id="rId4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oleObject" Target="../embeddings/oleObject41.bin" TargetMode="Internal" /><Relationship Id="rId3" Type="http://schemas.openxmlformats.org/officeDocument/2006/relationships/image" Target="../media/image78.wmf" /><Relationship Id="rId4" Type="http://schemas.openxmlformats.org/officeDocument/2006/relationships/oleObject" Target="../embeddings/oleObject42.bin" TargetMode="Internal" /><Relationship Id="rId5" Type="http://schemas.openxmlformats.org/officeDocument/2006/relationships/image" Target="../media/image79.wmf" /><Relationship Id="rId6" Type="http://schemas.openxmlformats.org/officeDocument/2006/relationships/vmlDrawing" Target="../drawings/vmlDrawing9.v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2" Type="http://schemas.openxmlformats.org/officeDocument/2006/relationships/image" Target="../media/image80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oleObject" Target="../embeddings/oleObject5.bin" TargetMode="Internal" /><Relationship Id="rId11" Type="http://schemas.openxmlformats.org/officeDocument/2006/relationships/image" Target="../media/image8.wmf" /><Relationship Id="rId12" Type="http://schemas.openxmlformats.org/officeDocument/2006/relationships/oleObject" Target="../embeddings/oleObject6.bin" TargetMode="Internal" /><Relationship Id="rId13" Type="http://schemas.openxmlformats.org/officeDocument/2006/relationships/image" Target="../media/image9.wmf" /><Relationship Id="rId14" Type="http://schemas.openxmlformats.org/officeDocument/2006/relationships/oleObject" Target="../embeddings/oleObject7.bin" TargetMode="Internal" /><Relationship Id="rId15" Type="http://schemas.openxmlformats.org/officeDocument/2006/relationships/image" Target="../media/image10.wmf" /><Relationship Id="rId16" Type="http://schemas.openxmlformats.org/officeDocument/2006/relationships/oleObject" Target="../embeddings/oleObject8.bin" TargetMode="Internal" /><Relationship Id="rId17" Type="http://schemas.openxmlformats.org/officeDocument/2006/relationships/image" Target="../media/image11.wmf" /><Relationship Id="rId18" Type="http://schemas.openxmlformats.org/officeDocument/2006/relationships/vmlDrawing" Target="../drawings/vmlDrawing1.v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4.wmf" /><Relationship Id="rId4" Type="http://schemas.openxmlformats.org/officeDocument/2006/relationships/oleObject" Target="../embeddings/oleObject2.bin" TargetMode="Internal" /><Relationship Id="rId5" Type="http://schemas.openxmlformats.org/officeDocument/2006/relationships/image" Target="../media/image5.wmf" /><Relationship Id="rId6" Type="http://schemas.openxmlformats.org/officeDocument/2006/relationships/oleObject" Target="../embeddings/oleObject3.bin" TargetMode="Internal" /><Relationship Id="rId7" Type="http://schemas.openxmlformats.org/officeDocument/2006/relationships/image" Target="../media/image6.wmf" /><Relationship Id="rId8" Type="http://schemas.openxmlformats.org/officeDocument/2006/relationships/oleObject" Target="../embeddings/oleObject4.bin" TargetMode="Internal" /><Relationship Id="rId9" Type="http://schemas.openxmlformats.org/officeDocument/2006/relationships/image" Target="../media/image7.wmf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10" Type="http://schemas.openxmlformats.org/officeDocument/2006/relationships/oleObject" Target="../embeddings/oleObject13.bin" TargetMode="Internal" /><Relationship Id="rId11" Type="http://schemas.openxmlformats.org/officeDocument/2006/relationships/image" Target="../media/image16.wmf" /><Relationship Id="rId12" Type="http://schemas.openxmlformats.org/officeDocument/2006/relationships/oleObject" Target="../embeddings/oleObject14.bin" TargetMode="Internal" /><Relationship Id="rId13" Type="http://schemas.openxmlformats.org/officeDocument/2006/relationships/image" Target="../media/image17.wmf" /><Relationship Id="rId14" Type="http://schemas.openxmlformats.org/officeDocument/2006/relationships/oleObject" Target="../embeddings/oleObject15.bin" TargetMode="Internal" /><Relationship Id="rId15" Type="http://schemas.openxmlformats.org/officeDocument/2006/relationships/image" Target="../media/image18.wmf" /><Relationship Id="rId16" Type="http://schemas.openxmlformats.org/officeDocument/2006/relationships/vmlDrawing" Target="../drawings/vmlDrawing2.vml" /><Relationship Id="rId2" Type="http://schemas.openxmlformats.org/officeDocument/2006/relationships/oleObject" Target="../embeddings/oleObject9.bin" TargetMode="Internal" /><Relationship Id="rId3" Type="http://schemas.openxmlformats.org/officeDocument/2006/relationships/image" Target="../media/image12.wmf" /><Relationship Id="rId4" Type="http://schemas.openxmlformats.org/officeDocument/2006/relationships/oleObject" Target="../embeddings/oleObject10.bin" TargetMode="Internal" /><Relationship Id="rId5" Type="http://schemas.openxmlformats.org/officeDocument/2006/relationships/image" Target="../media/image13.wmf" /><Relationship Id="rId6" Type="http://schemas.openxmlformats.org/officeDocument/2006/relationships/oleObject" Target="../embeddings/oleObject11.bin" TargetMode="Internal" /><Relationship Id="rId7" Type="http://schemas.openxmlformats.org/officeDocument/2006/relationships/image" Target="../media/image14.wmf" /><Relationship Id="rId8" Type="http://schemas.openxmlformats.org/officeDocument/2006/relationships/oleObject" Target="../embeddings/oleObject12.bin" TargetMode="Internal" /><Relationship Id="rId9" Type="http://schemas.openxmlformats.org/officeDocument/2006/relationships/image" Target="../media/image15.wmf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19.png" /><Relationship Id="rId3" Type="http://schemas.openxmlformats.org/officeDocument/2006/relationships/image" Target="../media/image20.png" /><Relationship Id="rId4" Type="http://schemas.openxmlformats.org/officeDocument/2006/relationships/image" Target="../media/image21.png" /><Relationship Id="rId5" Type="http://schemas.openxmlformats.org/officeDocument/2006/relationships/oleObject" Target="../embeddings/oleObject16.bin" TargetMode="Internal" /><Relationship Id="rId6" Type="http://schemas.openxmlformats.org/officeDocument/2006/relationships/image" Target="../media/image22.wmf" /><Relationship Id="rId7" Type="http://schemas.openxmlformats.org/officeDocument/2006/relationships/image" Target="../media/image23.png" /><Relationship Id="rId8" Type="http://schemas.openxmlformats.org/officeDocument/2006/relationships/vmlDrawing" Target="../drawings/vmlDrawing3.v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24.png" /><Relationship Id="rId3" Type="http://schemas.openxmlformats.org/officeDocument/2006/relationships/image" Target="../media/image21.png" /><Relationship Id="rId4" Type="http://schemas.openxmlformats.org/officeDocument/2006/relationships/image" Target="../media/image20.png" /><Relationship Id="rId5" Type="http://schemas.openxmlformats.org/officeDocument/2006/relationships/image" Target="../media/image25.png" /><Relationship Id="rId6" Type="http://schemas.openxmlformats.org/officeDocument/2006/relationships/image" Target="../media/image26.png" /><Relationship Id="rId7" Type="http://schemas.openxmlformats.org/officeDocument/2006/relationships/image" Target="../media/image27.png" /><Relationship Id="rId8" Type="http://schemas.openxmlformats.org/officeDocument/2006/relationships/image" Target="../media/image28.png" /><Relationship Id="rId9" Type="http://schemas.openxmlformats.org/officeDocument/2006/relationships/image" Target="../media/image29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30.png" /><Relationship Id="rId3" Type="http://schemas.openxmlformats.org/officeDocument/2006/relationships/oleObject" Target="../embeddings/oleObject17.bin" TargetMode="Internal" /><Relationship Id="rId4" Type="http://schemas.openxmlformats.org/officeDocument/2006/relationships/image" Target="../media/image31.wmf" /><Relationship Id="rId5" Type="http://schemas.openxmlformats.org/officeDocument/2006/relationships/vmlDrawing" Target="../drawings/vmlDrawing4.v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32.png" /><Relationship Id="rId3" Type="http://schemas.openxmlformats.org/officeDocument/2006/relationships/oleObject" Target="../embeddings/oleObject18.bin" TargetMode="Internal" /><Relationship Id="rId4" Type="http://schemas.openxmlformats.org/officeDocument/2006/relationships/image" Target="../media/image33.wmf" /><Relationship Id="rId5" Type="http://schemas.openxmlformats.org/officeDocument/2006/relationships/oleObject" Target="../embeddings/oleObject19.bin" TargetMode="Internal" /><Relationship Id="rId6" Type="http://schemas.openxmlformats.org/officeDocument/2006/relationships/image" Target="../media/image34.wmf" /><Relationship Id="rId7" Type="http://schemas.openxmlformats.org/officeDocument/2006/relationships/image" Target="../media/image35.png" /><Relationship Id="rId8" Type="http://schemas.openxmlformats.org/officeDocument/2006/relationships/vmlDrawing" Target="../drawings/vmlDrawing5.v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image" Target="../media/image36.png" /><Relationship Id="rId3" Type="http://schemas.openxmlformats.org/officeDocument/2006/relationships/image" Target="../media/image37.png" /><Relationship Id="rId4" Type="http://schemas.openxmlformats.org/officeDocument/2006/relationships/image" Target="../media/image38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67306E5-939F-4246-8902-C88D649D2D7A}"/>
              </a:ext>
            </a:extLst>
          </p:cNvPr>
          <p:cNvSpPr/>
          <p:nvPr/>
        </p:nvSpPr>
        <p:spPr>
          <a:xfrm>
            <a:off x="35496" y="1761661"/>
            <a:ext cx="9019002" cy="108491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66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实数章节复习</a:t>
            </a:r>
          </a:p>
        </p:txBody>
      </p:sp>
    </p:spTree>
    <p:extLst>
      <p:ext uri="{BB962C8B-B14F-4D97-AF65-F5344CB8AC3E}">
        <p14:creationId xmlns:p14="http://schemas.microsoft.com/office/powerpoint/2010/main" val="3738334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1" name="组合 30"/>
          <p:cNvGrpSpPr/>
          <p:nvPr/>
        </p:nvGrpSpPr>
        <p:grpSpPr>
          <a:xfrm>
            <a:off x="323851" y="1251986"/>
            <a:ext cx="8061325" cy="618848"/>
            <a:chOff x="323851" y="1251986"/>
            <a:chExt cx="8061325" cy="618848"/>
          </a:xfrm>
        </p:grpSpPr>
        <p:sp>
          <p:nvSpPr>
            <p:cNvPr id="2" name="矩形 23"/>
            <p:cNvSpPr>
              <a:spLocks noChangeArrowheads="1"/>
            </p:cNvSpPr>
            <p:nvPr/>
          </p:nvSpPr>
          <p:spPr bwMode="auto">
            <a:xfrm>
              <a:off x="323851" y="1347614"/>
              <a:ext cx="806132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noProof="1">
                  <a:latin typeface="Times New Roman" pitchFamily="18" charset="0"/>
                </a:rPr>
                <a:t>       （</a:t>
              </a:r>
              <a:r>
                <a:rPr lang="zh-CN" altLang="en-US" sz="2400" b="1" noProof="1">
                  <a:latin typeface="Times New Roman" pitchFamily="18" charset="0"/>
                </a:rPr>
                <a:t>1）                                           </a:t>
              </a:r>
              <a:r>
                <a:rPr lang="zh-CN" altLang="en-US" sz="2800" noProof="1">
                  <a:latin typeface="Times New Roman" pitchFamily="18" charset="0"/>
                </a:rPr>
                <a:t>（</a:t>
              </a:r>
              <a:r>
                <a:rPr lang="zh-CN" altLang="zh-CN" sz="2800" noProof="1">
                  <a:latin typeface="Times New Roman" pitchFamily="18" charset="0"/>
                </a:rPr>
                <a:t>2</a:t>
              </a:r>
              <a:r>
                <a:rPr lang="zh-CN" altLang="en-US" sz="2800" noProof="1">
                  <a:latin typeface="Times New Roman" pitchFamily="18" charset="0"/>
                </a:rPr>
                <a:t>）</a:t>
              </a:r>
              <a:endParaRPr lang="zh-CN" altLang="en-US" sz="2800" noProof="1"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" name="Picture 2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14128" y="1326995"/>
              <a:ext cx="2209800" cy="5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93085" y="1251986"/>
              <a:ext cx="1819275" cy="592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7" name="Rectangle 45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0" y="100540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mc:AlternateContent>
        <mc:Choice Requires="a14">
          <p:sp>
            <p:nvSpPr>
              <p:cNvPr id="34" name="TextBox 26"/>
              <p:cNvSpPr txBox="1"/>
              <p:nvPr/>
            </p:nvSpPr>
            <p:spPr>
              <a:xfrm>
                <a:off x="347085" y="1870834"/>
                <a:ext cx="5400600" cy="203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>
                    <a:solidFill>
                      <a:srgbClr val="C00000"/>
                    </a:solidFill>
                  </a:rPr>
                  <a:t>解：（</a:t>
                </a:r>
                <a:r>
                  <a:rPr lang="en-US" altLang="zh-CN" sz="2000">
                    <a:solidFill>
                      <a:srgbClr val="C00000"/>
                    </a:solidFill>
                  </a:rPr>
                  <a:t>1</a:t>
                </a:r>
                <a:r>
                  <a:rPr lang="zh-CN" altLang="en-US" sz="2000">
                    <a:solidFill>
                      <a:srgbClr val="C00000"/>
                    </a:solidFill>
                  </a:rPr>
                  <a:t>）原式 </a:t>
                </a:r>
                <a:r>
                  <a:rPr lang="en-US" altLang="zh-CN" sz="2000">
                    <a:solidFill>
                      <a:srgbClr val="C00000"/>
                    </a:solidFill>
                  </a:rPr>
                  <a:t>=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altLang="zh-CN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8×3×9×5×25×8</m:t>
                          </m:r>
                        </m:e>
                      </m:rad>
                    </m:oMath>
                  </m:oMathPara>
                </a14:m>
                <a:endParaRPr lang="en-US" altLang="zh-CN" sz="200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>
                    <a:solidFill>
                      <a:srgbClr val="C00000"/>
                    </a:solidFill>
                  </a:rPr>
                  <a:t>                        =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altLang="zh-CN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altLang="zh-CN" sz="20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64×27×125</m:t>
                          </m:r>
                        </m:e>
                      </m:rad>
                    </m:oMath>
                  </m:oMathPara>
                </a14:m>
                <a:endParaRPr lang="en-US" altLang="zh-CN" sz="200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>
                    <a:solidFill>
                      <a:srgbClr val="C00000"/>
                    </a:solidFill>
                  </a:rPr>
                  <a:t>                        =4×3×5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>
                    <a:solidFill>
                      <a:srgbClr val="C00000"/>
                    </a:solidFill>
                  </a:rPr>
                  <a:t>                        =60</a:t>
                </a:r>
                <a:endParaRPr lang="zh-CN" altLang="en-US" sz="200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85" y="1870834"/>
                <a:ext cx="5400600" cy="2035429"/>
              </a:xfrm>
              <a:prstGeom prst="rect">
                <a:avLst/>
              </a:prstGeom>
              <a:blipFill rotWithShape="1">
                <a:blip r:embed="rId4"/>
                <a:stretch>
                  <a:fillRect l="-1242" r="0" b="-1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214064" y="1916127"/>
            <a:ext cx="3171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</a:rPr>
              <a:t>（</a:t>
            </a:r>
            <a:r>
              <a:rPr lang="en-US" altLang="zh-CN" sz="2000">
                <a:solidFill>
                  <a:srgbClr val="C00000"/>
                </a:solidFill>
              </a:rPr>
              <a:t>2</a:t>
            </a:r>
            <a:r>
              <a:rPr lang="zh-CN" altLang="en-US" sz="2000">
                <a:solidFill>
                  <a:srgbClr val="C00000"/>
                </a:solidFill>
              </a:rPr>
              <a:t>）原式 </a:t>
            </a:r>
            <a:r>
              <a:rPr lang="en-US" altLang="zh-CN" sz="2000">
                <a:solidFill>
                  <a:srgbClr val="C00000"/>
                </a:solidFill>
              </a:rPr>
              <a:t>=-[-(y-1)]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C00000"/>
                </a:solidFill>
              </a:rPr>
              <a:t>                  =y-1</a:t>
            </a:r>
            <a:endParaRPr lang="zh-CN" altLang="en-US" sz="2000">
              <a:solidFill>
                <a:srgbClr val="C00000"/>
              </a:solidFill>
            </a:endParaRPr>
          </a:p>
        </p:txBody>
      </p:sp>
      <mc:AlternateContent>
        <mc:Choice Requires="a14">
          <p:sp>
            <p:nvSpPr>
              <p:cNvPr id="35" name="矩形 23"/>
              <p:cNvSpPr>
                <a:spLocks noChangeArrowheads="1"/>
              </p:cNvSpPr>
              <p:nvPr/>
            </p:nvSpPr>
            <p:spPr bwMode="auto">
              <a:xfrm>
                <a:off x="323528" y="3795886"/>
                <a:ext cx="8512175" cy="111530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点睛</a:t>
                </a: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开立方时要注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意合理对被开方数进行拆分和组合，利用立方根的性质：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zh-CN" altLang="en-US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>
                          <m:r>
                            <a:rPr lang="en-US" altLang="zh-CN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en-US" altLang="zh-CN" sz="240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3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=</a:t>
                </a:r>
                <a:r>
                  <a:rPr lang="en-US" altLang="zh-CN" sz="2400" b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黑体" pitchFamily="49" charset="-122"/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altLang="zh-CN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/>
                          <a:ea typeface="黑体" panose="02010609060101010101" pitchFamily="49" charset="-122"/>
                        </a:rPr>
                        <m:t>𝑎</m:t>
                      </m:r>
                    </m:oMath>
                  </m:oMathPara>
                </a14:m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来灵活解题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.</a:t>
                </a:r>
              </a:p>
            </p:txBody>
          </p:sp>
        </mc:Choice>
        <mc:Fallback>
          <p:sp>
            <p:nvSpPr>
              <p:cNvPr id="30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795886"/>
                <a:ext cx="8512175" cy="1115305"/>
              </a:xfrm>
              <a:prstGeom prst="rect">
                <a:avLst/>
              </a:prstGeom>
              <a:blipFill rotWithShape="1">
                <a:blip r:embed="rId5"/>
                <a:stretch>
                  <a:fillRect l="-1001" r="0" b="-3243"/>
                </a:stretch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矩形 31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  <p:sp>
        <p:nvSpPr>
          <p:cNvPr id="33" name="矩形 23"/>
          <p:cNvSpPr>
            <a:spLocks noChangeArrowheads="1"/>
          </p:cNvSpPr>
          <p:nvPr/>
        </p:nvSpPr>
        <p:spPr bwMode="auto">
          <a:xfrm>
            <a:off x="179512" y="771550"/>
            <a:ext cx="34563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迁移应用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计算：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044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23851" y="1313465"/>
            <a:ext cx="8928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zh-CN" altLang="zh-CN" sz="2800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5</a:t>
            </a:r>
            <a:r>
              <a:rPr lang="zh-CN" altLang="zh-CN" sz="2800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noProof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noProof="1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noProof="1">
                <a:latin typeface="黑体" pitchFamily="49" charset="-122"/>
                <a:ea typeface="黑体" pitchFamily="49" charset="-122"/>
              </a:rPr>
              <a:t>）已知 </a:t>
            </a:r>
            <a:r>
              <a:rPr lang="zh-CN" altLang="en-US" sz="2800" noProof="1">
                <a:latin typeface="Times New Roman" pitchFamily="18" charset="0"/>
              </a:rPr>
              <a:t>   </a:t>
            </a:r>
            <a:r>
              <a:rPr lang="zh-CN" altLang="en-US" sz="2800" b="1" noProof="1">
                <a:latin typeface="Times New Roman" pitchFamily="18" charset="0"/>
              </a:rPr>
              <a:t>                         ，                        ，</a:t>
            </a:r>
            <a:endParaRPr lang="zh-CN" altLang="en-US" sz="2800" b="1" noProof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1381182"/>
            <a:ext cx="2286000" cy="40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0880" y="1410097"/>
            <a:ext cx="1952625" cy="40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3" name="Picture 4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351" y="1995686"/>
            <a:ext cx="1952625" cy="43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5" name="TextBox 45"/>
          <p:cNvSpPr txBox="1">
            <a:spLocks noChangeArrowheads="1"/>
          </p:cNvSpPr>
          <p:nvPr/>
        </p:nvSpPr>
        <p:spPr bwMode="auto">
          <a:xfrm>
            <a:off x="2339976" y="1950208"/>
            <a:ext cx="6821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则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      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=</a:t>
            </a:r>
            <a:r>
              <a:rPr lang="en-US" altLang="zh-CN" sz="2400" b="1" u="sng"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      =</a:t>
            </a:r>
            <a:r>
              <a:rPr lang="en-US" altLang="zh-CN" sz="2400" b="1" u="sng">
                <a:latin typeface="黑体" pitchFamily="49" charset="-122"/>
                <a:ea typeface="黑体" pitchFamily="49" charset="-122"/>
              </a:rPr>
              <a:t>       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.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pic>
        <p:nvPicPr>
          <p:cNvPr id="16" name="Picture 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3226" y="2024832"/>
            <a:ext cx="1552575" cy="40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5"/>
          <p:cNvSpPr>
            <a:spLocks noChangeArrowheads="1"/>
          </p:cNvSpPr>
          <p:nvPr/>
        </p:nvSpPr>
        <p:spPr bwMode="auto">
          <a:xfrm>
            <a:off x="0" y="94825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8" name="Picture 4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03913" y="2034884"/>
            <a:ext cx="1114425" cy="40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0" y="1005407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" name="TextBox 56"/>
          <p:cNvSpPr txBox="1">
            <a:spLocks noChangeArrowheads="1"/>
          </p:cNvSpPr>
          <p:nvPr/>
        </p:nvSpPr>
        <p:spPr bwMode="auto">
          <a:xfrm>
            <a:off x="4618634" y="1993711"/>
            <a:ext cx="1184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C00000"/>
                </a:solidFill>
                <a:latin typeface="Times New Roman" pitchFamily="18" charset="0"/>
              </a:rPr>
              <a:t>0.08138</a:t>
            </a:r>
            <a:endParaRPr lang="zh-CN" altLang="en-US" sz="2400" b="1">
              <a:solidFill>
                <a:srgbClr val="C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57"/>
          <p:cNvSpPr txBox="1">
            <a:spLocks noChangeArrowheads="1"/>
          </p:cNvSpPr>
          <p:nvPr/>
        </p:nvSpPr>
        <p:spPr bwMode="auto">
          <a:xfrm>
            <a:off x="7172920" y="1993710"/>
            <a:ext cx="87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C00000"/>
                </a:solidFill>
                <a:latin typeface="Times New Roman" pitchFamily="18" charset="0"/>
              </a:rPr>
              <a:t>37.77</a:t>
            </a:r>
            <a:endParaRPr lang="zh-CN" altLang="en-US" sz="2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本框 1"/>
          <p:cNvSpPr txBox="1">
            <a:spLocks noChangeArrowheads="1"/>
          </p:cNvSpPr>
          <p:nvPr/>
        </p:nvSpPr>
        <p:spPr bwMode="auto">
          <a:xfrm>
            <a:off x="179512" y="731683"/>
            <a:ext cx="4708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专题五  开方运算的规律问题</a:t>
            </a:r>
          </a:p>
        </p:txBody>
      </p:sp>
      <p:sp>
        <p:nvSpPr>
          <p:cNvPr id="26" name="矩形 23"/>
          <p:cNvSpPr>
            <a:spLocks noChangeArrowheads="1"/>
          </p:cNvSpPr>
          <p:nvPr/>
        </p:nvSpPr>
        <p:spPr bwMode="auto">
          <a:xfrm>
            <a:off x="308297" y="3675482"/>
            <a:ext cx="8512175" cy="1052596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点睛</a:t>
            </a:r>
            <a:r>
              <a:rPr lang="en-US" altLang="zh-CN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开方运算时要注意小数点的变化规律，开立方是三位与一位的关系，开平方是二位与一位的关系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mc:AlternateContent>
        <mc:Choice Requires="a14">
          <p:sp>
            <p:nvSpPr>
              <p:cNvPr id="30" name="矩形 7"/>
              <p:cNvSpPr/>
              <p:nvPr/>
            </p:nvSpPr>
            <p:spPr>
              <a:xfrm>
                <a:off x="170545" y="2499606"/>
                <a:ext cx="8928669" cy="1035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（</a:t>
                </a:r>
                <a:r>
                  <a:rPr lang="en-US" altLang="zh-CN" sz="2800">
                    <a:latin typeface="黑体" pitchFamily="49" charset="-122"/>
                    <a:ea typeface="黑体" pitchFamily="49" charset="-122"/>
                  </a:rPr>
                  <a:t>2</a:t>
                </a:r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）已知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≈</a:t>
                </a:r>
                <a:r>
                  <a:rPr lang="en-US" altLang="zh-CN" sz="2800">
                    <a:latin typeface="黑体" pitchFamily="49" charset="-122"/>
                    <a:ea typeface="黑体" pitchFamily="49" charset="-122"/>
                  </a:rPr>
                  <a:t>1.732</a:t>
                </a:r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，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30</m:t>
                          </m:r>
                        </m:e>
                      </m:rad>
                    </m:oMath>
                  </m:oMathPara>
                </a14:m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≈</a:t>
                </a:r>
                <a:r>
                  <a:rPr lang="en-US" altLang="zh-CN" sz="2800">
                    <a:latin typeface="黑体" pitchFamily="49" charset="-122"/>
                    <a:ea typeface="黑体" pitchFamily="49" charset="-122"/>
                  </a:rPr>
                  <a:t>5.477</a:t>
                </a:r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，则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0.03</m:t>
                          </m:r>
                        </m:e>
                      </m:rad>
                    </m:oMath>
                  </m:oMathPara>
                </a14:m>
                <a:r>
                  <a:rPr lang="en-US" altLang="zh-CN" sz="2800">
                    <a:latin typeface="黑体" pitchFamily="49" charset="-122"/>
                    <a:ea typeface="黑体" pitchFamily="49" charset="-122"/>
                  </a:rPr>
                  <a:t>=______</a:t>
                </a:r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，则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8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3000</m:t>
                          </m:r>
                        </m:e>
                      </m:rad>
                    </m:oMath>
                  </m:oMathPara>
                </a14:m>
                <a:r>
                  <a:rPr lang="en-US" altLang="zh-CN" sz="2800">
                    <a:latin typeface="黑体" pitchFamily="49" charset="-122"/>
                    <a:ea typeface="黑体" pitchFamily="49" charset="-122"/>
                  </a:rPr>
                  <a:t>=_______</a:t>
                </a:r>
                <a:r>
                  <a:rPr lang="zh-CN" altLang="en-US" sz="2800">
                    <a:latin typeface="黑体" pitchFamily="49" charset="-122"/>
                    <a:ea typeface="黑体" pitchFamily="49" charset="-122"/>
                  </a:rPr>
                  <a:t>．</a:t>
                </a: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45" y="2499606"/>
                <a:ext cx="8928669" cy="1035155"/>
              </a:xfrm>
              <a:prstGeom prst="rect">
                <a:avLst/>
              </a:prstGeom>
              <a:blipFill rotWithShape="1">
                <a:blip r:embed="rId7"/>
                <a:stretch>
                  <a:fillRect l="-1433" t="-3529" r="-956" b="-1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矩形 26"/>
          <p:cNvSpPr/>
          <p:nvPr/>
        </p:nvSpPr>
        <p:spPr>
          <a:xfrm>
            <a:off x="7561139" y="2542133"/>
            <a:ext cx="1187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0.1732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28132" y="3027139"/>
            <a:ext cx="1691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54.77</a:t>
            </a:r>
            <a:endParaRPr lang="zh-CN" altLang="en-US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552452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23"/>
          <p:cNvSpPr>
            <a:spLocks noChangeArrowheads="1"/>
          </p:cNvSpPr>
          <p:nvPr/>
        </p:nvSpPr>
        <p:spPr bwMode="auto">
          <a:xfrm>
            <a:off x="179512" y="771550"/>
            <a:ext cx="23762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迁移应用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800">
              <a:latin typeface="黑体" pitchFamily="49" charset="-122"/>
              <a:ea typeface="黑体" pitchFamily="49" charset="-122"/>
            </a:endParaRPr>
          </a:p>
        </p:txBody>
      </p:sp>
      <mc:AlternateContent>
        <mc:Choice Requires="a14">
          <p:sp>
            <p:nvSpPr>
              <p:cNvPr id="9" name="矩形 3"/>
              <p:cNvSpPr/>
              <p:nvPr/>
            </p:nvSpPr>
            <p:spPr>
              <a:xfrm>
                <a:off x="179512" y="1419622"/>
                <a:ext cx="8704187" cy="15223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/>
                  <a:t>1.</a:t>
                </a:r>
                <a:r>
                  <a:rPr lang="zh-CN" altLang="en-US" sz="2000"/>
                  <a:t>已知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r>
                  <a:rPr lang="zh-CN" altLang="en-US" sz="2000"/>
                  <a:t>≈</a:t>
                </a:r>
                <a:r>
                  <a:rPr lang="en-US" altLang="zh-CN" sz="2000"/>
                  <a:t>1.414</a:t>
                </a:r>
                <a:r>
                  <a:rPr lang="zh-CN" altLang="en-US" sz="2000"/>
                  <a:t>，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20</m:t>
                          </m:r>
                        </m:e>
                      </m:rad>
                    </m:oMath>
                  </m:oMathPara>
                </a14:m>
                <a:r>
                  <a:rPr lang="zh-CN" altLang="en-US" sz="2000"/>
                  <a:t>≈</a:t>
                </a:r>
                <a:r>
                  <a:rPr lang="en-US" altLang="zh-CN" sz="2000"/>
                  <a:t>14.14</a:t>
                </a:r>
                <a:r>
                  <a:rPr lang="zh-CN" altLang="en-US" sz="2000"/>
                  <a:t>，若≈</a:t>
                </a:r>
                <a:r>
                  <a:rPr lang="en-US" altLang="zh-CN" sz="2000"/>
                  <a:t>4.472</a:t>
                </a:r>
                <a:r>
                  <a:rPr lang="zh-CN" altLang="en-US" sz="2000"/>
                  <a:t>，不用计算器计算，你能求出的值约为（　　）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/>
                  <a:t>    A.0.1414           B.0.4472           C.14.14           D.44.72</a:t>
                </a:r>
                <a:endParaRPr lang="zh-CN" altLang="en-US" sz="2000"/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19622"/>
                <a:ext cx="8704187" cy="1522340"/>
              </a:xfrm>
              <a:prstGeom prst="rect">
                <a:avLst/>
              </a:prstGeom>
              <a:blipFill rotWithShape="1">
                <a:blip r:embed="rId2"/>
                <a:stretch>
                  <a:fillRect l="-700" r="0" b="-2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087702" y="202762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</a:rPr>
              <a:t>B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mc:AlternateContent>
        <mc:Choice Requires="a14">
          <p:sp>
            <p:nvSpPr>
              <p:cNvPr id="10" name="矩形 5"/>
              <p:cNvSpPr/>
              <p:nvPr/>
            </p:nvSpPr>
            <p:spPr>
              <a:xfrm>
                <a:off x="196676" y="2952774"/>
                <a:ext cx="8696547" cy="10591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/>
                  <a:t>2.</a:t>
                </a:r>
                <a:r>
                  <a:rPr lang="zh-CN" altLang="en-US" sz="2000"/>
                  <a:t>已知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zh-CN" altLang="en-US" sz="2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altLang="zh-CN" sz="200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8.966</m:t>
                          </m:r>
                        </m:e>
                      </m:rad>
                      <m:r>
                        <a:rPr lang="zh-CN" altLang="en-US" sz="2000" b="0" i="1" smtClean="0">
                          <a:latin typeface="Cambria Math"/>
                        </a:rPr>
                        <m:t>≈</m:t>
                      </m:r>
                      <m:r>
                        <a:rPr lang="en-US" altLang="zh-CN" sz="2000" b="0" i="1" smtClean="0">
                          <a:latin typeface="Cambria Math"/>
                        </a:rPr>
                        <m:t>2.078</m:t>
                      </m:r>
                      <m:r>
                        <a:rPr lang="zh-CN" altLang="en-US" sz="2000" b="0" i="1" smtClean="0">
                          <a:latin typeface="Cambria Math"/>
                        </a:rPr>
                        <m:t>，</m:t>
                      </m:r>
                    </m:oMath>
                  </m:oMathPara>
                </a14:m>
                <a:r>
                  <a:rPr lang="zh-CN" altLang="en-US" sz="2000"/>
                  <a:t> 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zh-CN" altLang="en-US" sz="2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altLang="zh-CN" sz="200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𝑦</m:t>
                          </m:r>
                        </m:e>
                      </m:rad>
                      <m:r>
                        <a:rPr lang="zh-CN" altLang="en-US" sz="2000" b="0" i="1" smtClean="0">
                          <a:latin typeface="Cambria Math"/>
                        </a:rPr>
                        <m:t>≈</m:t>
                      </m:r>
                      <m:r>
                        <a:rPr lang="en-US" altLang="zh-CN" sz="2000" b="0" i="1" smtClean="0">
                          <a:latin typeface="Cambria Math"/>
                        </a:rPr>
                        <m:t>0.2078 </m:t>
                      </m:r>
                    </m:oMath>
                  </m:oMathPara>
                </a14:m>
                <a:r>
                  <a:rPr lang="zh-CN" altLang="en-US" sz="2000"/>
                  <a:t>，则</a:t>
                </a:r>
                <a:r>
                  <a:rPr lang="en-US" altLang="zh-CN" sz="2000"/>
                  <a:t>y=</a:t>
                </a:r>
                <a:r>
                  <a:rPr lang="zh-CN" altLang="en-US" sz="2000"/>
                  <a:t>（　　）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/>
                  <a:t>    A.0.8966          B.89.66              C.0.008966           D.0.00008966</a:t>
                </a:r>
                <a:endParaRPr lang="zh-CN" altLang="en-US" sz="2000"/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676" y="2952774"/>
                <a:ext cx="8696547" cy="1059136"/>
              </a:xfrm>
              <a:prstGeom prst="rect">
                <a:avLst/>
              </a:prstGeom>
              <a:blipFill rotWithShape="1">
                <a:blip r:embed="rId3"/>
                <a:stretch>
                  <a:fillRect l="-701" r="0" b="-40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5675454" y="309062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</a:rPr>
              <a:t>C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</p:spTree>
    <p:extLst>
      <p:ext uri="{BB962C8B-B14F-4D97-AF65-F5344CB8AC3E}">
        <p14:creationId xmlns:p14="http://schemas.microsoft.com/office/powerpoint/2010/main" val="32353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9512" y="731683"/>
            <a:ext cx="48157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专题六   算术平方根的非负性</a:t>
            </a:r>
          </a:p>
        </p:txBody>
      </p:sp>
      <p:sp>
        <p:nvSpPr>
          <p:cNvPr id="3" name="矩形 2"/>
          <p:cNvSpPr/>
          <p:nvPr/>
        </p:nvSpPr>
        <p:spPr>
          <a:xfrm>
            <a:off x="1115616" y="1903212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解：根据题意得，</a:t>
            </a:r>
            <a:r>
              <a:rPr lang="en-US" altLang="zh-CN" sz="2400" b="1">
                <a:solidFill>
                  <a:srgbClr val="FF0000"/>
                </a:solidFill>
              </a:rPr>
              <a:t>x-3=0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r>
              <a:rPr lang="en-US" altLang="zh-CN" sz="2400" b="1">
                <a:solidFill>
                  <a:srgbClr val="FF0000"/>
                </a:solidFill>
              </a:rPr>
              <a:t>y+2=0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解得</a:t>
            </a:r>
            <a:r>
              <a:rPr lang="en-US" altLang="zh-CN" sz="2400" b="1">
                <a:solidFill>
                  <a:srgbClr val="FF0000"/>
                </a:solidFill>
              </a:rPr>
              <a:t>x=3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r>
              <a:rPr lang="en-US" altLang="zh-CN" sz="2400" b="1">
                <a:solidFill>
                  <a:srgbClr val="FF0000"/>
                </a:solidFill>
              </a:rPr>
              <a:t>y=-2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</a:p>
          <a:p>
            <a:r>
              <a:rPr lang="en-US" altLang="zh-CN" sz="2400" b="1">
                <a:solidFill>
                  <a:srgbClr val="FF0000"/>
                </a:solidFill>
              </a:rPr>
              <a:t>x-y=3-</a:t>
            </a:r>
            <a:r>
              <a:rPr lang="zh-CN" altLang="en-US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-2</a:t>
            </a:r>
            <a:r>
              <a:rPr lang="zh-CN" altLang="en-US" sz="2400" b="1">
                <a:solidFill>
                  <a:srgbClr val="FF0000"/>
                </a:solidFill>
              </a:rPr>
              <a:t>）</a:t>
            </a:r>
            <a:r>
              <a:rPr lang="en-US" altLang="zh-CN" sz="2400" b="1">
                <a:solidFill>
                  <a:srgbClr val="FF0000"/>
                </a:solidFill>
              </a:rPr>
              <a:t>=3+2=5</a:t>
            </a:r>
            <a:r>
              <a:rPr lang="zh-CN" altLang="en-US" sz="2400" b="1">
                <a:solidFill>
                  <a:srgbClr val="FF0000"/>
                </a:solidFill>
              </a:rPr>
              <a:t>．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故答案为：</a:t>
            </a:r>
            <a:r>
              <a:rPr lang="en-US" altLang="zh-CN" sz="2400" b="1">
                <a:solidFill>
                  <a:srgbClr val="FF0000"/>
                </a:solidFill>
              </a:rPr>
              <a:t>5</a:t>
            </a:r>
            <a:r>
              <a:rPr lang="zh-CN" altLang="en-US" sz="2400" b="1">
                <a:solidFill>
                  <a:srgbClr val="FF0000"/>
                </a:solidFill>
              </a:rPr>
              <a:t>．</a:t>
            </a:r>
          </a:p>
        </p:txBody>
      </p:sp>
      <mc:AlternateContent>
        <mc:Choice Requires="a14">
          <p:sp>
            <p:nvSpPr>
              <p:cNvPr id="9" name="矩形 3"/>
              <p:cNvSpPr/>
              <p:nvPr/>
            </p:nvSpPr>
            <p:spPr>
              <a:xfrm>
                <a:off x="467544" y="1283875"/>
                <a:ext cx="6957226" cy="619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b="1" noProof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 b="1" noProof="1">
                    <a:solidFill>
                      <a:srgbClr val="C00000"/>
                    </a:solidFill>
                    <a:latin typeface="Times New Roman" pitchFamily="18" charset="0"/>
                    <a:ea typeface="黑体" pitchFamily="49" charset="-122"/>
                  </a:rPr>
                  <a:t>例</a:t>
                </a:r>
                <a:r>
                  <a:rPr lang="en-US" altLang="zh-CN" sz="2400" b="1" noProof="1">
                    <a:solidFill>
                      <a:srgbClr val="C00000"/>
                    </a:solidFill>
                    <a:latin typeface="Times New Roman" pitchFamily="18" charset="0"/>
                    <a:ea typeface="黑体" pitchFamily="49" charset="-122"/>
                  </a:rPr>
                  <a:t>6</a:t>
                </a:r>
                <a:r>
                  <a:rPr lang="zh-CN" altLang="zh-CN" sz="2400" b="1" noProof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 b="1"/>
                  <a:t>若</a:t>
                </a:r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bi"/>
                            </m:rPr>
                            <a:rPr lang="zh-CN" altLang="en-US" sz="2400" b="1" i="1" smtClean="0">
                              <a:latin typeface="Cambria Math"/>
                            </a:rPr>
                            <m:t>（</m:t>
                          </m:r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𝒙</m:t>
                          </m:r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𝟑</m:t>
                          </m:r>
                          <m:r>
                            <m:rPr>
                              <m:sty m:val="bi"/>
                            </m:rPr>
                            <a:rPr lang="zh-CN" altLang="en-US" sz="2400" b="1" i="1" smtClean="0">
                              <a:latin typeface="Cambria Math"/>
                            </a:rPr>
                            <m:t>）</m:t>
                          </m:r>
                        </m:e>
                        <m:sup>
                          <m:r>
                            <m:rPr>
                              <m:sty m:val="bi"/>
                            </m:rPr>
                            <a:rPr lang="en-US" altLang="zh-CN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m:rPr>
                          <m:sty m:val="bi"/>
                        </m:rPr>
                        <a:rPr lang="en-US" altLang="zh-CN" sz="2400" b="1" i="1" smtClean="0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𝒚</m:t>
                          </m:r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bi"/>
                            </m:rPr>
                            <a:rPr lang="en-US" altLang="zh-CN" sz="2400" b="1" i="1">
                              <a:latin typeface="Cambria Math"/>
                            </a:rPr>
                            <m:t>𝟐</m:t>
                          </m:r>
                        </m:e>
                      </m:rad>
                      <m:r>
                        <m:rPr>
                          <m:sty m:val="bi"/>
                        </m:rPr>
                        <a:rPr lang="en-US" altLang="zh-CN" sz="2400" b="1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bi"/>
                        </m:rPr>
                        <a:rPr lang="en-US" altLang="zh-CN" sz="24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r>
                  <a:rPr lang="zh-CN" altLang="en-US" sz="2400" b="1"/>
                  <a:t>，则</a:t>
                </a:r>
                <a:r>
                  <a:rPr lang="en-US" altLang="zh-CN" sz="2400" b="1"/>
                  <a:t>x-y=____</a:t>
                </a:r>
                <a:r>
                  <a:rPr lang="zh-CN" altLang="en-US" sz="2400" b="1"/>
                  <a:t>．</a:t>
                </a: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283875"/>
                <a:ext cx="6957226" cy="619337"/>
              </a:xfrm>
              <a:prstGeom prst="rect">
                <a:avLst/>
              </a:prstGeom>
              <a:blipFill rotWithShape="1">
                <a:blip r:embed="rId2"/>
                <a:stretch>
                  <a:fillRect l="-1402" r="-613" b="-17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78929" y="3472872"/>
            <a:ext cx="9001000" cy="1532727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点睛</a:t>
            </a:r>
            <a:r>
              <a:rPr lang="en-US" altLang="zh-CN" sz="24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算术平方根非负数的性质，根据几个非负数的和等于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，则每一个算式都等于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是解题的关键．这类题型可以归为“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0+0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型”问题．</a:t>
            </a:r>
          </a:p>
        </p:txBody>
      </p:sp>
      <p:sp>
        <p:nvSpPr>
          <p:cNvPr id="5" name="矩形 4"/>
          <p:cNvSpPr/>
          <p:nvPr/>
        </p:nvSpPr>
        <p:spPr>
          <a:xfrm>
            <a:off x="6707238" y="127560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5</a:t>
            </a:r>
            <a:endParaRPr lang="zh-CN" altLang="en-US" sz="28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2944704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mc:AlternateContent>
        <mc:Choice Requires="a14">
          <p:sp>
            <p:nvSpPr>
              <p:cNvPr id="7" name="矩形 2"/>
              <p:cNvSpPr/>
              <p:nvPr/>
            </p:nvSpPr>
            <p:spPr>
              <a:xfrm>
                <a:off x="395536" y="952059"/>
                <a:ext cx="9361040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迁移应用</a:t>
                </a:r>
                <a:r>
                  <a:rPr lang="en-US" altLang="zh-CN" sz="2400" b="1"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/>
                  <a:t>若   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|"/>
                          <m:sepChr m:val="|"/>
                          <m:endChr m:val="|"/>
                          <m:grow m:val="on"/>
                          <m:shp m:val="centered"/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zh-CN" sz="2400" smtClean="0"/>
                            <m:t>x</m:t>
                          </m:r>
                          <m:r>
                            <m:rPr>
                              <m:sty m:val="p"/>
                            </m:rPr>
                            <a:rPr lang="zh-CN" altLang="en-US" sz="2400" smtClean="0"/>
                            <m:t>－</m:t>
                          </m:r>
                          <m:r>
                            <m:rPr>
                              <m:sty m:val="p"/>
                            </m:rPr>
                            <a:rPr lang="en-US" altLang="zh-CN" sz="2400" smtClean="0"/>
                            <m:t>2</m:t>
                          </m:r>
                        </m:e>
                      </m:d>
                    </m:oMath>
                  </m:oMathPara>
                </a14:m>
                <a:r>
                  <a:rPr lang="zh-CN" altLang="en-US" sz="2400"/>
                  <a:t>＋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 smtClean="0"/>
                            <m:t>y</m:t>
                          </m:r>
                          <m:r>
                            <m:rPr>
                              <m:sty m:val="p"/>
                            </m:rPr>
                            <a:rPr lang="zh-CN" altLang="en-US" sz="2400" smtClean="0"/>
                            <m:t>－</m:t>
                          </m:r>
                          <m:r>
                            <m:rPr>
                              <m:sty m:val="p"/>
                            </m:rPr>
                            <a:rPr lang="en-US" altLang="zh-CN" sz="2400" smtClean="0"/>
                            <m:t>1</m:t>
                          </m:r>
                        </m:e>
                      </m:rad>
                    </m:oMath>
                  </m:oMathPara>
                </a14:m>
                <a:r>
                  <a:rPr lang="zh-CN" altLang="en-US" sz="2400"/>
                  <a:t>＝</a:t>
                </a:r>
                <a:r>
                  <a:rPr lang="en-US" altLang="zh-CN" sz="2400"/>
                  <a:t>0 </a:t>
                </a:r>
                <a:r>
                  <a:rPr lang="zh-CN" altLang="en-US" sz="2400"/>
                  <a:t>，则 </a:t>
                </a:r>
                <a:r>
                  <a:rPr lang="en-US" altLang="zh-CN" sz="2400" err="1"/>
                  <a:t>x</a:t>
                </a:r>
                <a:r>
                  <a:rPr lang="en-US" altLang="zh-CN" sz="2400" baseline="30000" err="1"/>
                  <a:t>y</a:t>
                </a:r>
                <a:r>
                  <a:rPr lang="zh-CN" altLang="en-US" sz="2400"/>
                  <a:t>＝</a:t>
                </a:r>
                <a:r>
                  <a:rPr lang="en-US" altLang="zh-CN" sz="2400"/>
                  <a:t>_____</a:t>
                </a:r>
                <a:r>
                  <a:rPr lang="zh-CN" altLang="en-US" sz="2400"/>
                  <a:t> </a:t>
                </a:r>
                <a:r>
                  <a:rPr lang="en-US" altLang="zh-CN" sz="2400"/>
                  <a:t>.</a:t>
                </a: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52059"/>
                <a:ext cx="9361040" cy="539571"/>
              </a:xfrm>
              <a:prstGeom prst="rect">
                <a:avLst/>
              </a:prstGeom>
              <a:blipFill rotWithShape="1">
                <a:blip r:embed="rId2"/>
                <a:stretch>
                  <a:fillRect l="-1042" t="-2247" r="0" b="-21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547664" y="1635646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解：根据题意得，</a:t>
            </a:r>
            <a:r>
              <a:rPr lang="en-US" altLang="zh-CN" sz="2400" b="1">
                <a:solidFill>
                  <a:srgbClr val="FF0000"/>
                </a:solidFill>
              </a:rPr>
              <a:t>x</a:t>
            </a:r>
            <a:r>
              <a:rPr lang="zh-CN" altLang="en-US" sz="2400" b="1">
                <a:solidFill>
                  <a:srgbClr val="FF0000"/>
                </a:solidFill>
              </a:rPr>
              <a:t>－</a:t>
            </a:r>
            <a:r>
              <a:rPr lang="en-US" altLang="zh-CN" sz="2400" b="1">
                <a:solidFill>
                  <a:srgbClr val="FF0000"/>
                </a:solidFill>
              </a:rPr>
              <a:t>2=0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r>
              <a:rPr lang="en-US" altLang="zh-CN" sz="2400" b="1">
                <a:solidFill>
                  <a:srgbClr val="FF0000"/>
                </a:solidFill>
              </a:rPr>
              <a:t>y</a:t>
            </a:r>
            <a:r>
              <a:rPr lang="zh-CN" altLang="en-US" sz="2400" b="1">
                <a:solidFill>
                  <a:srgbClr val="FF0000"/>
                </a:solidFill>
              </a:rPr>
              <a:t>－</a:t>
            </a:r>
            <a:r>
              <a:rPr lang="en-US" altLang="zh-CN" sz="2400" b="1">
                <a:solidFill>
                  <a:srgbClr val="FF0000"/>
                </a:solidFill>
              </a:rPr>
              <a:t>1=0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解得</a:t>
            </a:r>
            <a:r>
              <a:rPr lang="en-US" altLang="zh-CN" sz="2400" b="1">
                <a:solidFill>
                  <a:srgbClr val="FF0000"/>
                </a:solidFill>
              </a:rPr>
              <a:t>x=2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r>
              <a:rPr lang="en-US" altLang="zh-CN" sz="2400" b="1">
                <a:solidFill>
                  <a:srgbClr val="FF0000"/>
                </a:solidFill>
              </a:rPr>
              <a:t>y=1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∴</a:t>
            </a:r>
            <a:r>
              <a:rPr lang="en-US" altLang="zh-CN" sz="2400" b="1" err="1">
                <a:solidFill>
                  <a:srgbClr val="FF0000"/>
                </a:solidFill>
              </a:rPr>
              <a:t>x</a:t>
            </a:r>
            <a:r>
              <a:rPr lang="en-US" altLang="zh-CN" sz="2400" b="1" baseline="30000" err="1">
                <a:solidFill>
                  <a:srgbClr val="FF0000"/>
                </a:solidFill>
              </a:rPr>
              <a:t>y</a:t>
            </a:r>
            <a:r>
              <a:rPr lang="en-US" altLang="zh-CN" sz="2400" b="1">
                <a:solidFill>
                  <a:srgbClr val="FF0000"/>
                </a:solidFill>
              </a:rPr>
              <a:t>=2</a:t>
            </a:r>
            <a:r>
              <a:rPr lang="en-US" altLang="zh-CN" sz="2400" b="1" baseline="30000">
                <a:solidFill>
                  <a:srgbClr val="FF0000"/>
                </a:solidFill>
              </a:rPr>
              <a:t>1</a:t>
            </a:r>
            <a:r>
              <a:rPr lang="en-US" altLang="zh-CN" sz="2400" b="1">
                <a:solidFill>
                  <a:srgbClr val="FF0000"/>
                </a:solidFill>
              </a:rPr>
              <a:t>=2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故答案为：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</a:p>
          <a:p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76256" y="98757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2</a:t>
            </a:r>
            <a:endParaRPr lang="zh-CN" altLang="en-US" sz="240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</p:spTree>
    <p:extLst>
      <p:ext uri="{BB962C8B-B14F-4D97-AF65-F5344CB8AC3E}">
        <p14:creationId xmlns:p14="http://schemas.microsoft.com/office/powerpoint/2010/main" val="2365713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395536" y="1275606"/>
            <a:ext cx="874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en-US" altLang="zh-CN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6</a:t>
            </a:r>
            <a:r>
              <a:rPr lang="zh-CN" altLang="zh-CN" sz="2800" b="1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/>
              <a:t>解方程：</a:t>
            </a:r>
          </a:p>
          <a:p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</a:t>
            </a:r>
            <a:r>
              <a:rPr lang="en-US" altLang="zh-CN" sz="2800" b="1"/>
              <a:t>16(x-1)²-25=0          </a:t>
            </a: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</a:t>
            </a:r>
            <a:r>
              <a:rPr lang="en-US" altLang="zh-CN" sz="2800" b="1"/>
              <a:t>3</a:t>
            </a:r>
            <a:r>
              <a:rPr lang="zh-CN" altLang="en-US" sz="2800" b="1"/>
              <a:t>（</a:t>
            </a:r>
            <a:r>
              <a:rPr lang="en-US" altLang="zh-CN" sz="2800" b="1"/>
              <a:t>x-1</a:t>
            </a:r>
            <a:r>
              <a:rPr lang="zh-CN" altLang="en-US" sz="2800" b="1"/>
              <a:t>）</a:t>
            </a:r>
            <a:r>
              <a:rPr lang="en-US" altLang="zh-CN" sz="2800" b="1" baseline="30000">
                <a:latin typeface="Arial Unicode MS" panose="020b0604020202020204" pitchFamily="34" charset="-122"/>
              </a:rPr>
              <a:t>3</a:t>
            </a:r>
            <a:r>
              <a:rPr lang="en-US" altLang="zh-CN" sz="2800" b="1"/>
              <a:t>-81=0</a:t>
            </a:r>
            <a:endParaRPr lang="zh-CN" altLang="en-US" sz="2800" b="1"/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79512" y="731683"/>
            <a:ext cx="48157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专题七   利用开方运算解方程</a:t>
            </a:r>
          </a:p>
        </p:txBody>
      </p:sp>
      <mc:AlternateContent>
        <mc:Choice Requires="a14">
          <p:sp>
            <p:nvSpPr>
              <p:cNvPr id="8" name="矩形 3"/>
              <p:cNvSpPr/>
              <p:nvPr/>
            </p:nvSpPr>
            <p:spPr>
              <a:xfrm>
                <a:off x="539552" y="2240379"/>
                <a:ext cx="5256584" cy="2370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>
                    <a:solidFill>
                      <a:srgbClr val="FF0000"/>
                    </a:solidFill>
                  </a:rPr>
                  <a:t>解：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16(x-1)²=25</a:t>
                </a: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(x-1)²=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en-US" altLang="zh-CN" sz="2000" b="1">
                  <a:solidFill>
                    <a:srgbClr val="FF0000"/>
                  </a:solidFill>
                </a:endParaRP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    x-1=±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bar"/>
                              <m:ctrl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bi"/>
                                </m:r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𝟐𝟓</m:t>
                              </m:r>
                            </m:num>
                            <m:den>
                              <m:r>
                                <m:rPr>
                                  <m:sty m:val="bi"/>
                                </m:rPr>
                                <a:rPr lang="en-US" altLang="zh-CN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altLang="zh-CN" sz="2000" b="1">
                  <a:solidFill>
                    <a:srgbClr val="FF0000"/>
                  </a:solidFill>
                </a:endParaRP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    x-1=±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n-US" altLang="zh-CN" sz="2000" b="1">
                  <a:solidFill>
                    <a:srgbClr val="FF0000"/>
                  </a:solidFill>
                </a:endParaRPr>
              </a:p>
              <a:p>
                <a:r>
                  <a:rPr lang="zh-CN" altLang="en-US" sz="2000" b="1">
                    <a:solidFill>
                      <a:srgbClr val="FF0000"/>
                    </a:solidFill>
                  </a:rPr>
                  <a:t>故：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x-1 =-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r>
                  <a:rPr lang="en-US" altLang="zh-CN" sz="2000" b="1">
                    <a:solidFill>
                      <a:srgbClr val="FF0000"/>
                    </a:solidFill>
                  </a:rPr>
                  <a:t>    x=- 14</a:t>
                </a:r>
                <a:r>
                  <a:rPr lang="zh-CN" altLang="en-US" sz="2000" b="1">
                    <a:solidFill>
                      <a:srgbClr val="FF0000"/>
                    </a:solidFill>
                  </a:rPr>
                  <a:t>或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x-1= 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r>
                  <a:rPr lang="en-US" altLang="zh-CN" sz="2000" b="1">
                    <a:solidFill>
                      <a:srgbClr val="FF0000"/>
                    </a:solidFill>
                  </a:rPr>
                  <a:t>   x= 94 ​</a:t>
                </a:r>
                <a:endParaRPr lang="zh-CN" altLang="en-US" sz="2000" b="1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40379"/>
                <a:ext cx="5256584" cy="2370970"/>
              </a:xfrm>
              <a:prstGeom prst="rect">
                <a:avLst/>
              </a:prstGeom>
              <a:blipFill rotWithShape="1">
                <a:blip r:embed="rId2"/>
                <a:stretch>
                  <a:fillRect l="-1276" t="-1804" r="0" b="-10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9" name="矩形 4"/>
              <p:cNvSpPr/>
              <p:nvPr/>
            </p:nvSpPr>
            <p:spPr>
              <a:xfrm>
                <a:off x="4995254" y="2242383"/>
                <a:ext cx="2628292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>
                    <a:solidFill>
                      <a:srgbClr val="FF0000"/>
                    </a:solidFill>
                  </a:rPr>
                  <a:t>解：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3(x-1)</a:t>
                </a:r>
                <a:r>
                  <a:rPr lang="en-US" altLang="zh-CN" sz="2000" b="1" baseline="30000">
                    <a:solidFill>
                      <a:srgbClr val="FF0000"/>
                    </a:solidFill>
                    <a:latin typeface="Arial Unicode MS" panose="020b0604020202020204" pitchFamily="34" charset="-122"/>
                  </a:rPr>
                  <a:t>3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=81</a:t>
                </a: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(x-1)</a:t>
                </a:r>
                <a:r>
                  <a:rPr lang="en-US" altLang="zh-CN" sz="2000" b="1" baseline="30000">
                    <a:solidFill>
                      <a:srgbClr val="FF0000"/>
                    </a:solidFill>
                    <a:latin typeface="Arial Unicode MS" panose="020b0604020202020204" pitchFamily="34" charset="-122"/>
                  </a:rPr>
                  <a:t>3</a:t>
                </a:r>
                <a:r>
                  <a:rPr lang="en-US" altLang="zh-CN" sz="2000" b="1">
                    <a:solidFill>
                      <a:srgbClr val="FF0000"/>
                    </a:solidFill>
                  </a:rPr>
                  <a:t>= 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bi"/>
                        </m:rP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𝟐𝟕</m:t>
                      </m:r>
                    </m:oMath>
                  </m:oMathPara>
                </a14:m>
                <a:endParaRPr lang="en-US" altLang="zh-CN" sz="2000" b="1">
                  <a:solidFill>
                    <a:srgbClr val="FF0000"/>
                  </a:solidFill>
                </a:endParaRP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    x-1=3</a:t>
                </a:r>
              </a:p>
              <a:p>
                <a:r>
                  <a:rPr lang="en-US" altLang="zh-CN" sz="2000" b="1">
                    <a:solidFill>
                      <a:srgbClr val="FF0000"/>
                    </a:solidFill>
                  </a:rPr>
                  <a:t>                  x=4</a:t>
                </a: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254" y="2242383"/>
                <a:ext cx="2628292" cy="1323439"/>
              </a:xfrm>
              <a:prstGeom prst="rect">
                <a:avLst/>
              </a:prstGeom>
              <a:blipFill rotWithShape="1">
                <a:blip r:embed="rId3"/>
                <a:stretch>
                  <a:fillRect l="-2315" t="-3226" r="0" b="-78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0" name="矩形 5"/>
              <p:cNvSpPr/>
              <p:nvPr/>
            </p:nvSpPr>
            <p:spPr>
              <a:xfrm>
                <a:off x="241995" y="3853774"/>
                <a:ext cx="8784976" cy="105259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点睛</a:t>
                </a: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利用开方运算解平方或是立方的方程，要注意先把方程变形成为</a:t>
                </a:r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𝑥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=a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（</a:t>
                </a:r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a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≥</a:t>
                </a:r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0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）或</a:t>
                </a:r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𝑥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/>
                              <a:ea typeface="黑体" panose="02010609060101010101" pitchFamily="49" charset="-122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=a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（</a:t>
                </a:r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a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为任意实数）的形式</a:t>
                </a:r>
                <a:r>
                  <a:rPr lang="en-US" altLang="zh-CN" sz="2400">
                    <a:latin typeface="黑体" pitchFamily="49" charset="-122"/>
                    <a:ea typeface="黑体" pitchFamily="49" charset="-122"/>
                  </a:rPr>
                  <a:t>.</a:t>
                </a:r>
                <a:endParaRPr lang="zh-CN" altLang="en-US" sz="2400">
                  <a:latin typeface="黑体" pitchFamily="49" charset="-122"/>
                  <a:ea typeface="黑体" pitchFamily="49" charset="-122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95" y="3853774"/>
                <a:ext cx="8784976" cy="1052596"/>
              </a:xfrm>
              <a:prstGeom prst="rect">
                <a:avLst/>
              </a:prstGeom>
              <a:blipFill rotWithShape="1">
                <a:blip r:embed="rId4"/>
                <a:stretch>
                  <a:fillRect l="-1040" r="-208" b="-5143"/>
                </a:stretch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4240940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6"/>
          <p:cNvSpPr>
            <a:spLocks noChangeArrowheads="1"/>
          </p:cNvSpPr>
          <p:nvPr/>
        </p:nvSpPr>
        <p:spPr bwMode="auto">
          <a:xfrm>
            <a:off x="301799" y="919491"/>
            <a:ext cx="891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  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 1.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写出两个大于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小于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的无理数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____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____.</a:t>
            </a:r>
          </a:p>
        </p:txBody>
      </p:sp>
      <p:sp>
        <p:nvSpPr>
          <p:cNvPr id="3" name="Text Box 7"/>
          <p:cNvSpPr>
            <a:spLocks noChangeArrowheads="1"/>
          </p:cNvSpPr>
          <p:nvPr/>
        </p:nvSpPr>
        <p:spPr bwMode="auto">
          <a:xfrm>
            <a:off x="323528" y="1661250"/>
            <a:ext cx="891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   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     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     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的整数部分为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____,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小数部分为</a:t>
            </a:r>
            <a:r>
              <a:rPr lang="en-US" altLang="zh-CN" sz="28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_    ____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pic>
        <p:nvPicPr>
          <p:cNvPr id="4" name="Object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2963" y="1707654"/>
            <a:ext cx="720725" cy="41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8"/>
          <p:cNvSpPr>
            <a:spLocks noChangeArrowheads="1"/>
          </p:cNvSpPr>
          <p:nvPr/>
        </p:nvSpPr>
        <p:spPr bwMode="auto">
          <a:xfrm>
            <a:off x="415926" y="2320529"/>
            <a:ext cx="869257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3.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一个立方体的棱长是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cm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，如果把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它体积扩大为原来的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8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倍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则扩大后的立方体的表面积是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_______.</a:t>
            </a:r>
          </a:p>
        </p:txBody>
      </p:sp>
      <p:graphicFrame>
        <p:nvGraphicFramePr>
          <p:cNvPr id="6" name="Object 31"/>
          <p:cNvGraphicFramePr/>
          <p:nvPr>
            <p:extLst>
              <p:ext uri="{D42A27DB-BD31-4B8C-83A1-F6EECF244321}">
                <p14:modId xmlns:p14="http://schemas.microsoft.com/office/powerpoint/2010/main" val="2456235883"/>
              </p:ext>
            </p:extLst>
          </p:nvPr>
        </p:nvGraphicFramePr>
        <p:xfrm>
          <a:off x="6880995" y="1707654"/>
          <a:ext cx="1075381" cy="36004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7" r:id="rId3" imgW="495300" imgH="228600" progId="Equation.DSMT4">
                  <p:embed/>
                </p:oleObj>
              </mc:Choice>
              <mc:Fallback>
                <p:oleObj r:id="rId3" imgW="495300" imgH="228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880995" y="1707654"/>
                        <a:ext cx="1075381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2"/>
          <p:cNvGraphicFramePr/>
          <p:nvPr>
            <p:extLst>
              <p:ext uri="{D42A27DB-BD31-4B8C-83A1-F6EECF244321}">
                <p14:modId xmlns:p14="http://schemas.microsoft.com/office/powerpoint/2010/main" val="2481804694"/>
              </p:ext>
            </p:extLst>
          </p:nvPr>
        </p:nvGraphicFramePr>
        <p:xfrm>
          <a:off x="5630862" y="925091"/>
          <a:ext cx="744931" cy="43725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8" r:id="rId5" imgW="241300" imgH="215900" progId="Equation.DSMT4">
                  <p:embed/>
                </p:oleObj>
              </mc:Choice>
              <mc:Fallback>
                <p:oleObj r:id="rId5" imgW="241300" imgH="2159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630862" y="925091"/>
                        <a:ext cx="744931" cy="4372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3"/>
          <p:cNvGraphicFramePr/>
          <p:nvPr>
            <p:extLst>
              <p:ext uri="{D42A27DB-BD31-4B8C-83A1-F6EECF244321}">
                <p14:modId xmlns:p14="http://schemas.microsoft.com/office/powerpoint/2010/main" val="992039049"/>
              </p:ext>
            </p:extLst>
          </p:nvPr>
        </p:nvGraphicFramePr>
        <p:xfrm>
          <a:off x="6813551" y="996824"/>
          <a:ext cx="432270" cy="31075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9" r:id="rId7" imgW="126725" imgH="139397" progId="Equation.DSMT4">
                  <p:embed/>
                </p:oleObj>
              </mc:Choice>
              <mc:Fallback>
                <p:oleObj r:id="rId7" imgW="126725" imgH="139397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813551" y="996824"/>
                        <a:ext cx="432270" cy="310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61438" y="1684462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31"/>
          <p:cNvGraphicFramePr/>
          <p:nvPr>
            <p:extLst>
              <p:ext uri="{D42A27DB-BD31-4B8C-83A1-F6EECF244321}">
                <p14:modId xmlns:p14="http://schemas.microsoft.com/office/powerpoint/2010/main" val="457644738"/>
              </p:ext>
            </p:extLst>
          </p:nvPr>
        </p:nvGraphicFramePr>
        <p:xfrm>
          <a:off x="6372200" y="3075806"/>
          <a:ext cx="1087065" cy="405111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60" r:id="rId9" imgW="507559" imgH="203024" progId="Equation.DSMT4">
                  <p:embed/>
                </p:oleObj>
              </mc:Choice>
              <mc:Fallback>
                <p:oleObj r:id="rId9" imgW="507559" imgH="203024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372200" y="3075806"/>
                        <a:ext cx="1087065" cy="405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854333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5"/>
          <p:cNvSpPr>
            <a:spLocks noChangeArrowheads="1"/>
          </p:cNvSpPr>
          <p:nvPr/>
        </p:nvSpPr>
        <p:spPr bwMode="auto">
          <a:xfrm>
            <a:off x="228600" y="683419"/>
            <a:ext cx="891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4.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求下列各式中的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x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.</a:t>
            </a:r>
          </a:p>
        </p:txBody>
      </p:sp>
      <p:sp>
        <p:nvSpPr>
          <p:cNvPr id="3" name="Text Box 60"/>
          <p:cNvSpPr>
            <a:spLocks noChangeArrowheads="1"/>
          </p:cNvSpPr>
          <p:nvPr/>
        </p:nvSpPr>
        <p:spPr bwMode="auto">
          <a:xfrm>
            <a:off x="684214" y="1263254"/>
            <a:ext cx="4397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1</a:t>
            </a:r>
            <a:r>
              <a:rPr lang="zh-CN" altLang="en-US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 (</a:t>
            </a:r>
            <a:r>
              <a:rPr lang="en-US" altLang="zh-CN" sz="2800" i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x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-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1)</a:t>
            </a:r>
            <a:r>
              <a:rPr lang="en-US" altLang="zh-CN" sz="2800" baseline="300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=64</a:t>
            </a:r>
            <a:r>
              <a:rPr lang="zh-CN" altLang="en-US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；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 （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）</a:t>
            </a:r>
            <a:endParaRPr lang="zh-CN" altLang="en-US" sz="2400" b="1">
              <a:latin typeface="Times New Roman" pitchFamily="18" charset="0"/>
              <a:ea typeface="黑体" panose="02010609060101010101" pitchFamily="49" charset="-122"/>
            </a:endParaRPr>
          </a:p>
        </p:txBody>
      </p:sp>
      <p:pic>
        <p:nvPicPr>
          <p:cNvPr id="4" name="Object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9116" y="1087904"/>
            <a:ext cx="2362200" cy="87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3"/>
          <p:cNvSpPr>
            <a:spLocks noChangeArrowheads="1"/>
          </p:cNvSpPr>
          <p:nvPr/>
        </p:nvSpPr>
        <p:spPr bwMode="auto">
          <a:xfrm>
            <a:off x="1403648" y="1961823"/>
            <a:ext cx="1863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(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=9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或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-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7  )</a:t>
            </a:r>
          </a:p>
        </p:txBody>
      </p:sp>
      <p:sp>
        <p:nvSpPr>
          <p:cNvPr id="6" name="Text Box 64"/>
          <p:cNvSpPr>
            <a:spLocks noChangeArrowheads="1"/>
          </p:cNvSpPr>
          <p:nvPr/>
        </p:nvSpPr>
        <p:spPr bwMode="auto">
          <a:xfrm>
            <a:off x="4932040" y="2055020"/>
            <a:ext cx="13244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(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=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-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anose="020b0604020202020204" pitchFamily="34" charset="0"/>
              </a:rPr>
              <a:t>18)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820333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482453" y="931957"/>
            <a:ext cx="5540375" cy="522987"/>
            <a:chOff x="0" y="79"/>
            <a:chExt cx="3927" cy="372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0" y="79"/>
              <a:ext cx="3927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>
                  <a:latin typeface="Times New Roman" pitchFamily="18" charset="0"/>
                  <a:ea typeface="黑体" pitchFamily="49" charset="-122"/>
                </a:rPr>
                <a:t>5.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比较大小：        与        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.</a:t>
              </a:r>
            </a:p>
          </p:txBody>
        </p:sp>
        <p:graphicFrame>
          <p:nvGraphicFramePr>
            <p:cNvPr id="4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6986789"/>
                </p:ext>
              </p:extLst>
            </p:nvPr>
          </p:nvGraphicFramePr>
          <p:xfrm>
            <a:off x="1582" y="83"/>
            <a:ext cx="856" cy="35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1" r:id="rId2" imgW="559529" imgH="228898" progId="Equation.3">
                    <p:embed/>
                  </p:oleObj>
                </mc:Choice>
                <mc:Fallback>
                  <p:oleObj r:id="rId2" imgW="559529" imgH="228898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582" y="83"/>
                          <a:ext cx="856" cy="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8064319"/>
                </p:ext>
              </p:extLst>
            </p:nvPr>
          </p:nvGraphicFramePr>
          <p:xfrm>
            <a:off x="2839" y="79"/>
            <a:ext cx="837" cy="35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2" r:id="rId4" imgW="546574" imgH="228799" progId="Equation.DSMT4">
                    <p:embed/>
                  </p:oleObj>
                </mc:Choice>
                <mc:Fallback>
                  <p:oleObj r:id="rId4" imgW="546574" imgH="228799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839" y="79"/>
                          <a:ext cx="837" cy="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9"/>
          <p:cNvGrpSpPr/>
          <p:nvPr/>
        </p:nvGrpSpPr>
        <p:grpSpPr>
          <a:xfrm>
            <a:off x="263526" y="1454944"/>
            <a:ext cx="9204325" cy="2030792"/>
            <a:chExt cx="5760" cy="1707"/>
          </a:xfrm>
        </p:grpSpPr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5760" cy="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667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解：∵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(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 )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(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)= 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+2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     =     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     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＞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0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∴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 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＞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 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另解：直接由正负决定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    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＞</a:t>
              </a:r>
              <a:r>
                <a:rPr lang="en-US" altLang="zh-CN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2+</a:t>
              </a:r>
            </a:p>
          </p:txBody>
        </p:sp>
        <p:graphicFrame>
          <p:nvGraphicFramePr>
            <p:cNvPr id="8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8101860"/>
                </p:ext>
              </p:extLst>
            </p:nvPr>
          </p:nvGraphicFramePr>
          <p:xfrm>
            <a:off x="2783" y="1305"/>
            <a:ext cx="290" cy="29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3" r:id="rId6" imgW="228898" imgH="228898" progId="Equation.DSMT4">
                    <p:embed/>
                  </p:oleObj>
                </mc:Choice>
                <mc:Fallback>
                  <p:oleObj r:id="rId6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783" y="1305"/>
                          <a:ext cx="290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5699070"/>
                </p:ext>
              </p:extLst>
            </p:nvPr>
          </p:nvGraphicFramePr>
          <p:xfrm>
            <a:off x="2137" y="200"/>
            <a:ext cx="289" cy="28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4" r:id="rId8" imgW="228898" imgH="228898" progId="Equation.DSMT4">
                    <p:embed/>
                  </p:oleObj>
                </mc:Choice>
                <mc:Fallback>
                  <p:oleObj r:id="rId8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137" y="200"/>
                          <a:ext cx="289" cy="2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4146552"/>
                </p:ext>
              </p:extLst>
            </p:nvPr>
          </p:nvGraphicFramePr>
          <p:xfrm>
            <a:off x="1260" y="176"/>
            <a:ext cx="347" cy="347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5" r:id="rId10" imgW="228898" imgH="228898" progId="Equation.DSMT4">
                    <p:embed/>
                  </p:oleObj>
                </mc:Choice>
                <mc:Fallback>
                  <p:oleObj r:id="rId10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260" y="176"/>
                          <a:ext cx="347" cy="3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0563047"/>
                </p:ext>
              </p:extLst>
            </p:nvPr>
          </p:nvGraphicFramePr>
          <p:xfrm>
            <a:off x="3610" y="1257"/>
            <a:ext cx="348" cy="348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6" r:id="rId12" imgW="228898" imgH="228898" progId="Equation.DSMT4">
                    <p:embed/>
                  </p:oleObj>
                </mc:Choice>
                <mc:Fallback>
                  <p:oleObj r:id="rId12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610" y="1257"/>
                          <a:ext cx="348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9493796"/>
                </p:ext>
              </p:extLst>
            </p:nvPr>
          </p:nvGraphicFramePr>
          <p:xfrm>
            <a:off x="752" y="724"/>
            <a:ext cx="348" cy="348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7" r:id="rId14" imgW="228898" imgH="228898" progId="Equation.DSMT4">
                    <p:embed/>
                  </p:oleObj>
                </mc:Choice>
                <mc:Fallback>
                  <p:oleObj r:id="rId14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52" y="724"/>
                          <a:ext cx="348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0831448"/>
                </p:ext>
              </p:extLst>
            </p:nvPr>
          </p:nvGraphicFramePr>
          <p:xfrm>
            <a:off x="3628" y="189"/>
            <a:ext cx="289" cy="28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8" r:id="rId16" imgW="228898" imgH="228898" progId="Equation.DSMT4">
                    <p:embed/>
                  </p:oleObj>
                </mc:Choice>
                <mc:Fallback>
                  <p:oleObj r:id="rId16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628" y="189"/>
                          <a:ext cx="289" cy="2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718307"/>
                </p:ext>
              </p:extLst>
            </p:nvPr>
          </p:nvGraphicFramePr>
          <p:xfrm>
            <a:off x="3996" y="152"/>
            <a:ext cx="347" cy="347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69" r:id="rId18" imgW="228898" imgH="228898" progId="Equation.DSMT4">
                    <p:embed/>
                  </p:oleObj>
                </mc:Choice>
                <mc:Fallback>
                  <p:oleObj r:id="rId18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996" y="152"/>
                          <a:ext cx="347" cy="3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8505353"/>
                </p:ext>
              </p:extLst>
            </p:nvPr>
          </p:nvGraphicFramePr>
          <p:xfrm>
            <a:off x="1644" y="724"/>
            <a:ext cx="348" cy="348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70" r:id="rId20" imgW="228898" imgH="228898" progId="Equation.DSMT4">
                    <p:embed/>
                  </p:oleObj>
                </mc:Choice>
                <mc:Fallback>
                  <p:oleObj r:id="rId20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44" y="724"/>
                          <a:ext cx="348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7720570"/>
                </p:ext>
              </p:extLst>
            </p:nvPr>
          </p:nvGraphicFramePr>
          <p:xfrm>
            <a:off x="3011" y="205"/>
            <a:ext cx="289" cy="28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71" r:id="rId22" imgW="228898" imgH="228898" progId="Equation.DSMT4">
                    <p:embed/>
                  </p:oleObj>
                </mc:Choice>
                <mc:Fallback>
                  <p:oleObj r:id="rId22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011" y="205"/>
                          <a:ext cx="289" cy="2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2456720"/>
                </p:ext>
              </p:extLst>
            </p:nvPr>
          </p:nvGraphicFramePr>
          <p:xfrm>
            <a:off x="4378" y="152"/>
            <a:ext cx="347" cy="347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72" r:id="rId24" imgW="228898" imgH="228898" progId="Equation.DSMT4">
                    <p:embed/>
                  </p:oleObj>
                </mc:Choice>
                <mc:Fallback>
                  <p:oleObj r:id="rId24" imgW="228898" imgH="228898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378" y="152"/>
                          <a:ext cx="347" cy="3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383555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661988" y="846535"/>
            <a:ext cx="6745288" cy="584597"/>
            <a:chOff x="217" y="64"/>
            <a:chExt cx="4249" cy="491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217" y="100"/>
              <a:ext cx="512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>
                  <a:latin typeface="Times New Roman" pitchFamily="18" charset="0"/>
                  <a:ea typeface="黑体" pitchFamily="49" charset="-122"/>
                </a:rPr>
                <a:t>6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.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若</a:t>
              </a:r>
            </a:p>
          </p:txBody>
        </p:sp>
        <p:graphicFrame>
          <p:nvGraphicFramePr>
            <p:cNvPr id="4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5921611"/>
                </p:ext>
              </p:extLst>
            </p:nvPr>
          </p:nvGraphicFramePr>
          <p:xfrm>
            <a:off x="726" y="184"/>
            <a:ext cx="1951" cy="361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73" r:id="rId2" imgW="1372196" imgH="254110" progId="Equation.3">
                    <p:embed/>
                  </p:oleObj>
                </mc:Choice>
                <mc:Fallback>
                  <p:oleObj r:id="rId2" imgW="1372196" imgH="25411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26" y="184"/>
                          <a:ext cx="1951" cy="3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766" y="64"/>
              <a:ext cx="170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求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ab</a:t>
              </a:r>
              <a:r>
                <a:rPr lang="zh-CN" altLang="en-US" sz="2400" b="1" i="1">
                  <a:latin typeface="Times New Roman" pitchFamily="18" charset="0"/>
                  <a:ea typeface="黑体" pitchFamily="49" charset="-122"/>
                </a:rPr>
                <a:t>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的平方根</a:t>
              </a:r>
              <a:r>
                <a:rPr lang="en-US" altLang="zh-CN" sz="3200" b="1">
                  <a:latin typeface="Times New Roman" pitchFamily="18" charset="0"/>
                </a:rPr>
                <a:t>.</a:t>
              </a:r>
            </a:p>
          </p:txBody>
        </p:sp>
      </p:grp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12576" y="1461427"/>
            <a:ext cx="914400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解：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∵｜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+4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｜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0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且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(4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b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3)</a:t>
            </a:r>
            <a:r>
              <a:rPr lang="en-US" altLang="zh-CN" sz="2400" baseline="30000">
                <a:latin typeface="Times New Roman" pitchFamily="18" charset="0"/>
                <a:ea typeface="黑体" pitchFamily="49" charset="-122"/>
              </a:rPr>
              <a:t>2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≥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0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而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｜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+4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｜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+(4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b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3)</a:t>
            </a:r>
            <a:r>
              <a:rPr lang="en-US" altLang="zh-CN" sz="2400" baseline="30000">
                <a:latin typeface="Times New Roman" pitchFamily="18" charset="0"/>
                <a:ea typeface="黑体" pitchFamily="49" charset="-122"/>
              </a:rPr>
              <a:t>2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=0</a:t>
            </a: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∴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｜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+4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｜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=0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且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(4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b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3)</a:t>
            </a:r>
            <a:r>
              <a:rPr lang="en-US" altLang="zh-CN" sz="2400" baseline="30000">
                <a:latin typeface="Times New Roman" pitchFamily="18" charset="0"/>
                <a:ea typeface="黑体" pitchFamily="49" charset="-122"/>
              </a:rPr>
              <a:t>2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=0</a:t>
            </a:r>
            <a:endParaRPr lang="zh-CN" altLang="en-US" sz="2400">
              <a:latin typeface="Times New Roman" pitchFamily="18" charset="0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∴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=     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b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=      .</a:t>
            </a: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∴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ab=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(    </a:t>
            </a:r>
            <a:r>
              <a:rPr lang="en-US" altLang="zh-CN">
                <a:latin typeface="Times New Roman" pitchFamily="18" charset="0"/>
                <a:ea typeface="黑体" pitchFamily="49" charset="-122"/>
                <a:sym typeface="宋体" pitchFamily="2" charset="-122"/>
              </a:rPr>
              <a:t>×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   )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=</a:t>
            </a:r>
            <a:r>
              <a:rPr lang="en-US" altLang="zh-CN">
                <a:latin typeface="Times New Roman" pitchFamily="18" charset="0"/>
                <a:ea typeface="黑体" pitchFamily="49" charset="-122"/>
              </a:rPr>
              <a:t>1</a:t>
            </a:r>
            <a:r>
              <a:rPr lang="en-US" altLang="zh-CN" sz="2800" i="1">
                <a:latin typeface="Times New Roman" pitchFamily="18" charset="0"/>
                <a:ea typeface="黑体" pitchFamily="49" charset="-122"/>
              </a:rPr>
              <a:t> ,</a:t>
            </a: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 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∴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 </a:t>
            </a:r>
            <a:r>
              <a:rPr lang="en-US" altLang="zh-CN" sz="2400">
                <a:latin typeface="Times New Roman" pitchFamily="18" charset="0"/>
                <a:ea typeface="黑体" pitchFamily="49" charset="-122"/>
                <a:sym typeface="宋体" pitchFamily="2" charset="-122"/>
              </a:rPr>
              <a:t>1</a:t>
            </a:r>
            <a:r>
              <a:rPr lang="en-US" altLang="zh-CN" sz="2400" i="1">
                <a:latin typeface="Times New Roman" pitchFamily="18" charset="0"/>
                <a:ea typeface="黑体" pitchFamily="49" charset="-122"/>
              </a:rPr>
              <a:t> </a:t>
            </a:r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的平方根是±</a:t>
            </a:r>
            <a:r>
              <a:rPr lang="en-US" altLang="zh-CN" sz="2400">
                <a:latin typeface="Times New Roman" pitchFamily="18" charset="0"/>
                <a:ea typeface="黑体" pitchFamily="49" charset="-122"/>
              </a:rPr>
              <a:t>1.</a:t>
            </a:r>
          </a:p>
          <a:p>
            <a:pPr eaLnBrk="0" hangingPunct="0">
              <a:lnSpc>
                <a:spcPct val="150000"/>
              </a:lnSpc>
            </a:pPr>
            <a:endParaRPr lang="en-US" altLang="zh-CN" sz="2400">
              <a:latin typeface="Times New Roman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7" name="对象 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215378"/>
              </p:ext>
            </p:extLst>
          </p:nvPr>
        </p:nvGraphicFramePr>
        <p:xfrm>
          <a:off x="1603475" y="3288109"/>
          <a:ext cx="376237" cy="43576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4" r:id="rId4" imgW="253800" imgH="393480" progId="Equation.KSEE3">
                  <p:embed/>
                </p:oleObj>
              </mc:Choice>
              <mc:Fallback>
                <p:oleObj r:id="rId4" imgW="253800" imgH="39348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603475" y="3288109"/>
                        <a:ext cx="376237" cy="435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3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683478"/>
              </p:ext>
            </p:extLst>
          </p:nvPr>
        </p:nvGraphicFramePr>
        <p:xfrm>
          <a:off x="2663974" y="3257922"/>
          <a:ext cx="323850" cy="43576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5" r:id="rId6" imgW="152280" imgH="393480" progId="Equation.KSEE3">
                  <p:embed/>
                </p:oleObj>
              </mc:Choice>
              <mc:Fallback>
                <p:oleObj r:id="rId6" imgW="152280" imgH="39348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63974" y="3257922"/>
                        <a:ext cx="323850" cy="435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4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993760"/>
              </p:ext>
            </p:extLst>
          </p:nvPr>
        </p:nvGraphicFramePr>
        <p:xfrm>
          <a:off x="2195736" y="3877419"/>
          <a:ext cx="374650" cy="43576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6" r:id="rId8" imgW="253800" imgH="393480" progId="Equation.KSEE3">
                  <p:embed/>
                </p:oleObj>
              </mc:Choice>
              <mc:Fallback>
                <p:oleObj r:id="rId8" imgW="253800" imgH="39348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195736" y="3877419"/>
                        <a:ext cx="374650" cy="435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6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292807"/>
              </p:ext>
            </p:extLst>
          </p:nvPr>
        </p:nvGraphicFramePr>
        <p:xfrm>
          <a:off x="2699792" y="3867894"/>
          <a:ext cx="323850" cy="43576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7" r:id="rId10" imgW="152280" imgH="393480" progId="Equation.KSEE3">
                  <p:embed/>
                </p:oleObj>
              </mc:Choice>
              <mc:Fallback>
                <p:oleObj r:id="rId10" imgW="152280" imgH="39348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99792" y="3867894"/>
                        <a:ext cx="323850" cy="435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4114375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知识网络</a:t>
            </a:r>
          </a:p>
        </p:txBody>
      </p:sp>
      <p:grpSp>
        <p:nvGrpSpPr>
          <p:cNvPr id="9" name="Group 2"/>
          <p:cNvGrpSpPr/>
          <p:nvPr/>
        </p:nvGrpSpPr>
        <p:grpSpPr>
          <a:xfrm>
            <a:off x="2124076" y="3511154"/>
            <a:ext cx="504825" cy="702469"/>
            <a:chExt cx="318" cy="590"/>
          </a:xfrm>
        </p:grpSpPr>
        <p:sp>
          <p:nvSpPr>
            <p:cNvPr id="10" name="Line 3"/>
            <p:cNvSpPr>
              <a:spLocks noChangeShapeType="1"/>
            </p:cNvSpPr>
            <p:nvPr/>
          </p:nvSpPr>
          <p:spPr bwMode="auto">
            <a:xfrm flipH="1">
              <a:off x="46" y="0"/>
              <a:ext cx="0" cy="59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0" y="45"/>
              <a:ext cx="31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ea typeface="黑体" pitchFamily="49" charset="-122"/>
                </a:rPr>
                <a:t>正</a:t>
              </a:r>
            </a:p>
          </p:txBody>
        </p:sp>
      </p:grp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250825" y="1653779"/>
            <a:ext cx="865188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latin typeface="宋体" pitchFamily="2" charset="-122"/>
                <a:ea typeface="黑体" pitchFamily="49" charset="-122"/>
              </a:rPr>
              <a:t>乘方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484439" y="1653779"/>
            <a:ext cx="1512887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开方</a:t>
            </a:r>
          </a:p>
        </p:txBody>
      </p:sp>
      <p:sp>
        <p:nvSpPr>
          <p:cNvPr id="14" name="Text Box 2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404938" y="3057525"/>
            <a:ext cx="1585912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平方根</a:t>
            </a:r>
          </a:p>
        </p:txBody>
      </p:sp>
      <p:sp>
        <p:nvSpPr>
          <p:cNvPr id="15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492500" y="3057525"/>
            <a:ext cx="1657350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立方根</a:t>
            </a:r>
          </a:p>
        </p:txBody>
      </p:sp>
      <p:sp>
        <p:nvSpPr>
          <p:cNvPr id="16" name="AutoShape 24" descr="白色大理石"/>
          <p:cNvSpPr>
            <a:spLocks noChangeArrowheads="1"/>
          </p:cNvSpPr>
          <p:nvPr/>
        </p:nvSpPr>
        <p:spPr bwMode="auto">
          <a:xfrm rot="16200000">
            <a:off x="1746648" y="1258095"/>
            <a:ext cx="107156" cy="1222375"/>
          </a:xfrm>
          <a:prstGeom prst="upDownArrow">
            <a:avLst>
              <a:gd name="adj1" fmla="val 50000"/>
              <a:gd name="adj2" fmla="val 191272"/>
            </a:avLst>
          </a:prstGeom>
          <a:blipFill dpi="0" rotWithShape="1">
            <a:blip r:embed="rId4"/>
            <a:tile tx="0" ty="0" sx="100000" sy="100000" flip="none" algn="tl"/>
          </a:blipFill>
          <a:ln w="31750">
            <a:solidFill>
              <a:schemeClr val="tx2"/>
            </a:solidFill>
            <a:miter lim="800000"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Group 25"/>
          <p:cNvGrpSpPr/>
          <p:nvPr/>
        </p:nvGrpSpPr>
        <p:grpSpPr>
          <a:xfrm>
            <a:off x="1836738" y="1999059"/>
            <a:ext cx="1001712" cy="1202532"/>
            <a:chOff x="0" y="-73"/>
            <a:chExt cx="631" cy="1010"/>
          </a:xfrm>
        </p:grpSpPr>
        <p:sp>
          <p:nvSpPr>
            <p:cNvPr id="18" name="Line 26"/>
            <p:cNvSpPr>
              <a:spLocks noChangeShapeType="1"/>
            </p:cNvSpPr>
            <p:nvPr/>
          </p:nvSpPr>
          <p:spPr bwMode="auto">
            <a:xfrm flipH="1">
              <a:off x="132" y="62"/>
              <a:ext cx="499" cy="681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 rot="2224276">
              <a:off x="0" y="-73"/>
              <a:ext cx="227" cy="1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ea typeface="黑体" pitchFamily="49" charset="-122"/>
                </a:rPr>
                <a:t>开平方</a:t>
              </a:r>
            </a:p>
          </p:txBody>
        </p:sp>
      </p:grpSp>
      <p:grpSp>
        <p:nvGrpSpPr>
          <p:cNvPr id="20" name="Group 28"/>
          <p:cNvGrpSpPr/>
          <p:nvPr/>
        </p:nvGrpSpPr>
        <p:grpSpPr>
          <a:xfrm>
            <a:off x="3779838" y="1944305"/>
            <a:ext cx="798512" cy="1202518"/>
            <a:chOff x="0" y="-74"/>
            <a:chExt cx="683" cy="1024"/>
          </a:xfrm>
        </p:grpSpPr>
        <p:sp>
          <p:nvSpPr>
            <p:cNvPr id="21" name="Line 29"/>
            <p:cNvSpPr>
              <a:spLocks noChangeShapeType="1"/>
            </p:cNvSpPr>
            <p:nvPr/>
          </p:nvSpPr>
          <p:spPr bwMode="auto">
            <a:xfrm>
              <a:off x="0" y="132"/>
              <a:ext cx="544" cy="635"/>
            </a:xfrm>
            <a:prstGeom prst="line">
              <a:avLst/>
            </a:prstGeom>
            <a:noFill/>
            <a:ln w="31750">
              <a:solidFill>
                <a:schemeClr val="tx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Text Box 30"/>
            <p:cNvSpPr txBox="1">
              <a:spLocks noChangeArrowheads="1"/>
            </p:cNvSpPr>
            <p:nvPr/>
          </p:nvSpPr>
          <p:spPr bwMode="auto">
            <a:xfrm rot="19093348">
              <a:off x="365" y="-74"/>
              <a:ext cx="318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ea typeface="黑体" pitchFamily="49" charset="-122"/>
                </a:rPr>
                <a:t>开立方</a:t>
              </a:r>
            </a:p>
          </p:txBody>
        </p:sp>
      </p:grp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1042988" y="1326356"/>
            <a:ext cx="17446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黑体" pitchFamily="49" charset="-122"/>
              </a:rPr>
              <a:t>互为逆运算</a:t>
            </a:r>
          </a:p>
        </p:txBody>
      </p:sp>
      <p:sp>
        <p:nvSpPr>
          <p:cNvPr id="24" name="Text Box 3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4245769"/>
            <a:ext cx="2736850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算术平方根</a:t>
            </a:r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6445250" y="1669257"/>
            <a:ext cx="1512888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实数</a:t>
            </a:r>
          </a:p>
        </p:txBody>
      </p:sp>
      <p:sp>
        <p:nvSpPr>
          <p:cNvPr id="26" name="AutoShape 34"/>
          <p:cNvSpPr/>
          <p:nvPr/>
        </p:nvSpPr>
        <p:spPr bwMode="auto">
          <a:xfrm rot="5400000">
            <a:off x="4911329" y="-992187"/>
            <a:ext cx="540544" cy="4537075"/>
          </a:xfrm>
          <a:prstGeom prst="leftBrace">
            <a:avLst>
              <a:gd name="adj1" fmla="val 52256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7" name="Group 35"/>
          <p:cNvGrpSpPr/>
          <p:nvPr/>
        </p:nvGrpSpPr>
        <p:grpSpPr>
          <a:xfrm>
            <a:off x="6372226" y="2409826"/>
            <a:ext cx="1584325" cy="594122"/>
            <a:chExt cx="998" cy="499"/>
          </a:xfrm>
        </p:grpSpPr>
        <p:sp>
          <p:nvSpPr>
            <p:cNvPr id="28" name="Line 36"/>
            <p:cNvSpPr>
              <a:spLocks noChangeShapeType="1"/>
            </p:cNvSpPr>
            <p:nvPr/>
          </p:nvSpPr>
          <p:spPr bwMode="auto">
            <a:xfrm flipH="1">
              <a:off x="0" y="0"/>
              <a:ext cx="408" cy="454"/>
            </a:xfrm>
            <a:prstGeom prst="line">
              <a:avLst/>
            </a:prstGeom>
            <a:noFill/>
            <a:ln w="31750">
              <a:solidFill>
                <a:schemeClr val="tx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>
              <a:off x="589" y="0"/>
              <a:ext cx="409" cy="499"/>
            </a:xfrm>
            <a:prstGeom prst="line">
              <a:avLst/>
            </a:prstGeom>
            <a:noFill/>
            <a:ln w="31750">
              <a:solidFill>
                <a:schemeClr val="tx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Text Box 3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508626" y="3057525"/>
            <a:ext cx="1655763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有理数</a:t>
            </a:r>
          </a:p>
        </p:txBody>
      </p:sp>
      <p:sp>
        <p:nvSpPr>
          <p:cNvPr id="31" name="Text Box 3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7380289" y="3057525"/>
            <a:ext cx="1692275" cy="464230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70" tIns="46990" rIns="90170" bIns="469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无理数</a:t>
            </a:r>
          </a:p>
        </p:txBody>
      </p:sp>
      <p:sp>
        <p:nvSpPr>
          <p:cNvPr id="32" name="AutoShape 40"/>
          <p:cNvSpPr/>
          <p:nvPr/>
        </p:nvSpPr>
        <p:spPr bwMode="auto">
          <a:xfrm rot="16200000">
            <a:off x="7293174" y="2935487"/>
            <a:ext cx="377428" cy="1800225"/>
          </a:xfrm>
          <a:prstGeom prst="leftBrace">
            <a:avLst>
              <a:gd name="adj1" fmla="val 29695"/>
              <a:gd name="adj2" fmla="val 50000"/>
            </a:avLst>
          </a:prstGeom>
          <a:noFill/>
          <a:ln w="3175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3" name="Text Box 41"/>
          <p:cNvSpPr txBox="1">
            <a:spLocks noChangeArrowheads="1"/>
          </p:cNvSpPr>
          <p:nvPr/>
        </p:nvSpPr>
        <p:spPr bwMode="auto">
          <a:xfrm>
            <a:off x="6877051" y="4083844"/>
            <a:ext cx="1439863" cy="461665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ea typeface="黑体" pitchFamily="49" charset="-122"/>
              </a:rPr>
              <a:t>运算</a:t>
            </a: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4785358" y="618964"/>
            <a:ext cx="828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黑体" pitchFamily="49" charset="-122"/>
              </a:rPr>
              <a:t>实数</a:t>
            </a:r>
          </a:p>
        </p:txBody>
      </p:sp>
    </p:spTree>
    <p:extLst>
      <p:ext uri="{BB962C8B-B14F-4D97-AF65-F5344CB8AC3E}">
        <p14:creationId xmlns:p14="http://schemas.microsoft.com/office/powerpoint/2010/main" val="3106629733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71476" y="845018"/>
            <a:ext cx="4076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itchFamily="18" charset="0"/>
              </a:rPr>
              <a:t>7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计算：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对象 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620415"/>
              </p:ext>
            </p:extLst>
          </p:nvPr>
        </p:nvGraphicFramePr>
        <p:xfrm>
          <a:off x="839789" y="1491381"/>
          <a:ext cx="3471863" cy="411956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8" r:id="rId2" imgW="1523880" imgH="241200" progId="Equation.KSEE3">
                  <p:embed/>
                </p:oleObj>
              </mc:Choice>
              <mc:Fallback>
                <p:oleObj r:id="rId2" imgW="1523880" imgH="2412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39789" y="1491381"/>
                        <a:ext cx="3471863" cy="4119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638150"/>
              </p:ext>
            </p:extLst>
          </p:nvPr>
        </p:nvGraphicFramePr>
        <p:xfrm>
          <a:off x="5017765" y="1351557"/>
          <a:ext cx="3038475" cy="72032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79" r:id="rId4" imgW="1485720" imgH="469800" progId="Equation.KSEE3">
                  <p:embed/>
                </p:oleObj>
              </mc:Choice>
              <mc:Fallback>
                <p:oleObj r:id="rId4" imgW="1485720" imgH="469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017765" y="1351557"/>
                        <a:ext cx="3038475" cy="7203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41389" y="2024147"/>
            <a:ext cx="2936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解：原式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=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3.6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；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021089" y="2048644"/>
            <a:ext cx="2935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解：原式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=-4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.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2480307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id="{9EF91F77-9A66-4FF0-BE40-7E00C95D379A}"/>
              </a:ext>
            </a:extLst>
          </p:cNvPr>
          <p:cNvSpPr/>
          <p:nvPr/>
        </p:nvSpPr>
        <p:spPr>
          <a:xfrm>
            <a:off x="2427685" y="1766888"/>
            <a:ext cx="4289822" cy="907256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F5F97C6-066E-4493-B0DA-09F7E77FD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807" y="1822847"/>
            <a:ext cx="3294460" cy="8386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0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id="{F88BC83D-5B93-41AC-92F1-F3E392CF59AA}"/>
              </a:ext>
            </a:extLst>
          </p:cNvPr>
          <p:cNvSpPr/>
          <p:nvPr/>
        </p:nvSpPr>
        <p:spPr>
          <a:xfrm rot="20111512">
            <a:off x="2091929" y="1540669"/>
            <a:ext cx="302419" cy="506016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id="{8E516CFA-557D-4396-B496-542EA3C62C09}"/>
              </a:ext>
            </a:extLst>
          </p:cNvPr>
          <p:cNvSpPr/>
          <p:nvPr/>
        </p:nvSpPr>
        <p:spPr>
          <a:xfrm>
            <a:off x="1941910" y="2107407"/>
            <a:ext cx="269081" cy="245269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id="{284FCDAC-98ED-4A01-80BD-89F37D5CA0CF}"/>
              </a:ext>
            </a:extLst>
          </p:cNvPr>
          <p:cNvSpPr/>
          <p:nvPr/>
        </p:nvSpPr>
        <p:spPr>
          <a:xfrm>
            <a:off x="6734176" y="2270523"/>
            <a:ext cx="194072" cy="202406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id="{21461469-CAB8-490B-9DD2-A5AA593CB54E}"/>
              </a:ext>
            </a:extLst>
          </p:cNvPr>
          <p:cNvSpPr/>
          <p:nvPr/>
        </p:nvSpPr>
        <p:spPr>
          <a:xfrm>
            <a:off x="7002066" y="1824038"/>
            <a:ext cx="285750" cy="203597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id="{ABC63774-60B4-42A7-9321-C91AC532FCC5}"/>
              </a:ext>
            </a:extLst>
          </p:cNvPr>
          <p:cNvSpPr/>
          <p:nvPr/>
        </p:nvSpPr>
        <p:spPr>
          <a:xfrm rot="13248669">
            <a:off x="2196704" y="2731294"/>
            <a:ext cx="135731" cy="232172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id="{F6C3EB53-3C11-4BDD-A0B2-632A91E596A4}"/>
              </a:ext>
            </a:extLst>
          </p:cNvPr>
          <p:cNvSpPr/>
          <p:nvPr/>
        </p:nvSpPr>
        <p:spPr>
          <a:xfrm rot="17258952">
            <a:off x="6515101" y="1382316"/>
            <a:ext cx="297656" cy="321469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id="{944BFFFA-EFBD-4AE8-BE24-251B87DA096A}"/>
              </a:ext>
            </a:extLst>
          </p:cNvPr>
          <p:cNvSpPr/>
          <p:nvPr/>
        </p:nvSpPr>
        <p:spPr>
          <a:xfrm rot="20111512">
            <a:off x="6756797" y="2622947"/>
            <a:ext cx="313134" cy="304800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8800" y="12611100"/>
            <a:ext cx="431800" cy="495300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1386181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21"/>
          <p:cNvSpPr txBox="1"/>
          <p:nvPr/>
        </p:nvSpPr>
        <p:spPr>
          <a:xfrm>
            <a:off x="152367" y="1269916"/>
            <a:ext cx="658495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zh-CN" altLang="en-US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en-US" altLang="zh-CN" sz="2800" noProof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en-US" altLang="zh-CN" sz="2800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noProof="1">
                <a:latin typeface="黑体" pitchFamily="49" charset="-122"/>
                <a:ea typeface="黑体" pitchFamily="49" charset="-122"/>
              </a:rPr>
              <a:t>求下列各数的平方根：</a:t>
            </a:r>
          </a:p>
        </p:txBody>
      </p:sp>
      <p:graphicFrame>
        <p:nvGraphicFramePr>
          <p:cNvPr id="3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161528"/>
              </p:ext>
            </p:extLst>
          </p:nvPr>
        </p:nvGraphicFramePr>
        <p:xfrm>
          <a:off x="539552" y="2211710"/>
          <a:ext cx="3830637" cy="59412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2" imgW="1841400" imgH="393480" progId="Equation.DSMT4">
                  <p:embed/>
                </p:oleObj>
              </mc:Choice>
              <mc:Fallback>
                <p:oleObj r:id="rId2" imgW="184140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39552" y="2211710"/>
                        <a:ext cx="3830637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539552" y="3003798"/>
            <a:ext cx="6583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求下列各数的立方根：</a:t>
            </a:r>
            <a:endParaRPr lang="zh-CN" altLang="en-US" sz="2800"/>
          </a:p>
        </p:txBody>
      </p:sp>
      <p:graphicFrame>
        <p:nvGraphicFramePr>
          <p:cNvPr id="5" name="Object 24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138445"/>
              </p:ext>
            </p:extLst>
          </p:nvPr>
        </p:nvGraphicFramePr>
        <p:xfrm>
          <a:off x="546820" y="3723878"/>
          <a:ext cx="3784600" cy="54054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r:id="rId4" imgW="2070000" imgH="393480" progId="Equation.DSMT4">
                  <p:embed/>
                </p:oleObj>
              </mc:Choice>
              <mc:Fallback>
                <p:oleObj r:id="rId4" imgW="207000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6820" y="3723878"/>
                        <a:ext cx="3784600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150813" y="731580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专题一  开方运算</a:t>
            </a:r>
          </a:p>
        </p:txBody>
      </p:sp>
      <p:graphicFrame>
        <p:nvGraphicFramePr>
          <p:cNvPr id="8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885000"/>
              </p:ext>
            </p:extLst>
          </p:nvPr>
        </p:nvGraphicFramePr>
        <p:xfrm>
          <a:off x="4622453" y="2283718"/>
          <a:ext cx="1373188" cy="59412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r:id="rId6" imgW="660240" imgH="393480" progId="Equation.DSMT4">
                  <p:embed/>
                </p:oleObj>
              </mc:Choice>
              <mc:Fallback>
                <p:oleObj r:id="rId6" imgW="66024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622453" y="2283718"/>
                        <a:ext cx="1373188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736959"/>
              </p:ext>
            </p:extLst>
          </p:nvPr>
        </p:nvGraphicFramePr>
        <p:xfrm>
          <a:off x="5886103" y="2299196"/>
          <a:ext cx="1454150" cy="59412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1" r:id="rId8" imgW="698400" imgH="393480" progId="Equation.DSMT4">
                  <p:embed/>
                </p:oleObj>
              </mc:Choice>
              <mc:Fallback>
                <p:oleObj r:id="rId8" imgW="69840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886103" y="2299196"/>
                        <a:ext cx="1454150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496900"/>
              </p:ext>
            </p:extLst>
          </p:nvPr>
        </p:nvGraphicFramePr>
        <p:xfrm>
          <a:off x="7284691" y="2443262"/>
          <a:ext cx="1454150" cy="307181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2" r:id="rId10" imgW="698400" imgH="203040" progId="Equation.DSMT4">
                  <p:embed/>
                </p:oleObj>
              </mc:Choice>
              <mc:Fallback>
                <p:oleObj r:id="rId10" imgW="698400" imgH="20304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284691" y="2443262"/>
                        <a:ext cx="1454150" cy="307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969673"/>
              </p:ext>
            </p:extLst>
          </p:nvPr>
        </p:nvGraphicFramePr>
        <p:xfrm>
          <a:off x="4590951" y="3651870"/>
          <a:ext cx="1374775" cy="59412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3" r:id="rId12" imgW="660240" imgH="393480" progId="Equation.DSMT4">
                  <p:embed/>
                </p:oleObj>
              </mc:Choice>
              <mc:Fallback>
                <p:oleObj r:id="rId12" imgW="66024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590951" y="3651870"/>
                        <a:ext cx="1374775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713141"/>
              </p:ext>
            </p:extLst>
          </p:nvPr>
        </p:nvGraphicFramePr>
        <p:xfrm>
          <a:off x="5908575" y="3811413"/>
          <a:ext cx="1347788" cy="305991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4" r:id="rId14" imgW="647640" imgH="203040" progId="Equation.DSMT4">
                  <p:embed/>
                </p:oleObj>
              </mc:Choice>
              <mc:Fallback>
                <p:oleObj r:id="rId14" imgW="647640" imgH="20304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908575" y="3811413"/>
                        <a:ext cx="1347788" cy="3059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528438"/>
              </p:ext>
            </p:extLst>
          </p:nvPr>
        </p:nvGraphicFramePr>
        <p:xfrm>
          <a:off x="7343675" y="3651870"/>
          <a:ext cx="1163638" cy="59412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5" r:id="rId16" imgW="558720" imgH="393480" progId="Equation.DSMT4">
                  <p:embed/>
                </p:oleObj>
              </mc:Choice>
              <mc:Fallback>
                <p:oleObj r:id="rId16" imgW="558720" imgH="39348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343675" y="3651870"/>
                        <a:ext cx="1163638" cy="59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95536" y="3651870"/>
            <a:ext cx="8208912" cy="1212640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点睛</a:t>
            </a: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解题时，要注意题目的要求，是求平方根、立方根还是求算术平方根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2957830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23"/>
          <p:cNvSpPr>
            <a:spLocks noChangeArrowheads="1"/>
          </p:cNvSpPr>
          <p:nvPr/>
        </p:nvSpPr>
        <p:spPr bwMode="auto">
          <a:xfrm>
            <a:off x="323850" y="915566"/>
            <a:ext cx="8061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迁移应用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求下列各式的值：</a:t>
            </a:r>
          </a:p>
        </p:txBody>
      </p:sp>
      <p:graphicFrame>
        <p:nvGraphicFramePr>
          <p:cNvPr id="3" name="Object 26"/>
          <p:cNvGraphicFramePr/>
          <p:nvPr>
            <p:extLst>
              <p:ext uri="{D42A27DB-BD31-4B8C-83A1-F6EECF244321}">
                <p14:modId xmlns:p14="http://schemas.microsoft.com/office/powerpoint/2010/main" val="3833160684"/>
              </p:ext>
            </p:extLst>
          </p:nvPr>
        </p:nvGraphicFramePr>
        <p:xfrm>
          <a:off x="611560" y="1707654"/>
          <a:ext cx="1431925" cy="37742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6" r:id="rId2" imgW="685800" imgH="241300" progId="Equation.DSMT4">
                  <p:embed/>
                </p:oleObj>
              </mc:Choice>
              <mc:Fallback>
                <p:oleObj r:id="rId2" imgW="685800" imgH="241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11560" y="1707654"/>
                        <a:ext cx="1431925" cy="377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7"/>
          <p:cNvGraphicFramePr/>
          <p:nvPr>
            <p:extLst>
              <p:ext uri="{D42A27DB-BD31-4B8C-83A1-F6EECF244321}">
                <p14:modId xmlns:p14="http://schemas.microsoft.com/office/powerpoint/2010/main" val="1992227153"/>
              </p:ext>
            </p:extLst>
          </p:nvPr>
        </p:nvGraphicFramePr>
        <p:xfrm>
          <a:off x="2627784" y="1635646"/>
          <a:ext cx="1225550" cy="61793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7" r:id="rId4" imgW="660400" imgH="444500" progId="Equation.DSMT4">
                  <p:embed/>
                </p:oleObj>
              </mc:Choice>
              <mc:Fallback>
                <p:oleObj r:id="rId4" imgW="660400" imgH="4445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27784" y="1635646"/>
                        <a:ext cx="1225550" cy="6179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8"/>
          <p:cNvGraphicFramePr/>
          <p:nvPr>
            <p:extLst>
              <p:ext uri="{D42A27DB-BD31-4B8C-83A1-F6EECF244321}">
                <p14:modId xmlns:p14="http://schemas.microsoft.com/office/powerpoint/2010/main" val="2443491043"/>
              </p:ext>
            </p:extLst>
          </p:nvPr>
        </p:nvGraphicFramePr>
        <p:xfrm>
          <a:off x="4860032" y="1635646"/>
          <a:ext cx="1371600" cy="65484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8" r:id="rId6" imgW="698500" imgH="444500" progId="Equation.DSMT4">
                  <p:embed/>
                </p:oleObj>
              </mc:Choice>
              <mc:Fallback>
                <p:oleObj r:id="rId6" imgW="698500" imgH="4445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860032" y="1635646"/>
                        <a:ext cx="1371600" cy="6548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9"/>
          <p:cNvGraphicFramePr/>
          <p:nvPr>
            <p:extLst>
              <p:ext uri="{D42A27DB-BD31-4B8C-83A1-F6EECF244321}">
                <p14:modId xmlns:p14="http://schemas.microsoft.com/office/powerpoint/2010/main" val="4232697398"/>
              </p:ext>
            </p:extLst>
          </p:nvPr>
        </p:nvGraphicFramePr>
        <p:xfrm>
          <a:off x="7007225" y="1707654"/>
          <a:ext cx="1377950" cy="53935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9" r:id="rId8" imgW="850900" imgH="444500" progId="Equation.DSMT4">
                  <p:embed/>
                </p:oleObj>
              </mc:Choice>
              <mc:Fallback>
                <p:oleObj r:id="rId8" imgW="850900" imgH="4445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007225" y="1707654"/>
                        <a:ext cx="1377950" cy="539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34"/>
          <p:cNvGrpSpPr/>
          <p:nvPr/>
        </p:nvGrpSpPr>
        <p:grpSpPr>
          <a:xfrm>
            <a:off x="683568" y="2588901"/>
            <a:ext cx="8323263" cy="670409"/>
            <a:chOff x="827584" y="4672801"/>
            <a:chExt cx="8496944" cy="894363"/>
          </a:xfrm>
        </p:grpSpPr>
        <p:sp>
          <p:nvSpPr>
            <p:cNvPr id="8" name="TextBox 30"/>
            <p:cNvSpPr txBox="1">
              <a:spLocks noChangeArrowheads="1"/>
            </p:cNvSpPr>
            <p:nvPr/>
          </p:nvSpPr>
          <p:spPr bwMode="auto">
            <a:xfrm>
              <a:off x="827584" y="4869159"/>
              <a:ext cx="8496944" cy="698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答案：</a:t>
              </a:r>
              <a:r>
                <a:rPr lang="zh-CN" altLang="zh-CN" sz="2800" b="1">
                  <a:solidFill>
                    <a:srgbClr val="FF0000"/>
                  </a:solidFill>
                  <a:latin typeface="Times New Roman" pitchFamily="18" charset="0"/>
                </a:rPr>
                <a:t>①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</a:rPr>
                <a:t> 20；</a:t>
              </a:r>
              <a:r>
                <a:rPr lang="zh-CN" altLang="zh-CN" sz="2800" b="1">
                  <a:solidFill>
                    <a:srgbClr val="FF0000"/>
                  </a:solidFill>
                  <a:latin typeface="Times New Roman" pitchFamily="18" charset="0"/>
                </a:rPr>
                <a:t>②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</a:rPr>
                <a:t>     ；</a:t>
              </a:r>
              <a:r>
                <a:rPr lang="zh-CN" altLang="zh-CN" sz="2800" b="1">
                  <a:solidFill>
                    <a:srgbClr val="FF0000"/>
                  </a:solidFill>
                  <a:latin typeface="Times New Roman" pitchFamily="18" charset="0"/>
                </a:rPr>
                <a:t>③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</a:rPr>
                <a:t>         ；</a:t>
              </a:r>
              <a:r>
                <a:rPr lang="zh-CN" altLang="zh-CN" sz="2800" b="1">
                  <a:solidFill>
                    <a:srgbClr val="FF0000"/>
                  </a:solidFill>
                  <a:latin typeface="Times New Roman" pitchFamily="18" charset="0"/>
                </a:rPr>
                <a:t>④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</a:rPr>
                <a:t>       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</a:rPr>
                <a:t>.</a:t>
              </a:r>
              <a:endPara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aphicFrame>
          <p:nvGraphicFramePr>
            <p:cNvPr id="9" name="Object 30"/>
            <p:cNvGraphicFramePr/>
            <p:nvPr/>
          </p:nvGraphicFramePr>
          <p:xfrm>
            <a:off x="3581261" y="4714360"/>
            <a:ext cx="464568" cy="72008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0" r:id="rId10" imgW="254000" imgH="393700" progId="Equation.DSMT4">
                    <p:embed/>
                  </p:oleObj>
                </mc:Choice>
                <mc:Fallback>
                  <p:oleObj r:id="rId10" imgW="254000" imgH="393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581261" y="4714360"/>
                          <a:ext cx="464568" cy="7200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31"/>
            <p:cNvGraphicFramePr/>
            <p:nvPr/>
          </p:nvGraphicFramePr>
          <p:xfrm>
            <a:off x="4829385" y="4672902"/>
            <a:ext cx="648072" cy="80360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1" r:id="rId12" imgW="317500" imgH="393700" progId="Equation.DSMT4">
                    <p:embed/>
                  </p:oleObj>
                </mc:Choice>
                <mc:Fallback>
                  <p:oleObj r:id="rId12" imgW="317500" imgH="393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829385" y="4672902"/>
                          <a:ext cx="648072" cy="8036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2"/>
            <p:cNvGraphicFramePr/>
            <p:nvPr/>
          </p:nvGraphicFramePr>
          <p:xfrm>
            <a:off x="6377815" y="4672801"/>
            <a:ext cx="504056" cy="781287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2" r:id="rId14" imgW="254000" imgH="393700" progId="Equation.DSMT4">
                    <p:embed/>
                  </p:oleObj>
                </mc:Choice>
                <mc:Fallback>
                  <p:oleObj r:id="rId14" imgW="254000" imgH="3937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6377815" y="4672801"/>
                          <a:ext cx="504056" cy="781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</p:spTree>
    <p:extLst>
      <p:ext uri="{BB962C8B-B14F-4D97-AF65-F5344CB8AC3E}">
        <p14:creationId xmlns:p14="http://schemas.microsoft.com/office/powerpoint/2010/main" val="1896356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0" y="1059065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zh-CN" altLang="en-US"/>
          </a:p>
        </p:txBody>
      </p:sp>
      <p:grpSp>
        <p:nvGrpSpPr>
          <p:cNvPr id="4" name="组合 37"/>
          <p:cNvGrpSpPr/>
          <p:nvPr/>
        </p:nvGrpSpPr>
        <p:grpSpPr>
          <a:xfrm>
            <a:off x="323850" y="1347315"/>
            <a:ext cx="8153400" cy="1384995"/>
            <a:chOff x="323528" y="2060848"/>
            <a:chExt cx="7200800" cy="1846931"/>
          </a:xfrm>
        </p:grpSpPr>
        <p:sp>
          <p:nvSpPr>
            <p:cNvPr id="5" name="TextBox 37"/>
            <p:cNvSpPr txBox="1"/>
            <p:nvPr/>
          </p:nvSpPr>
          <p:spPr>
            <a:xfrm>
              <a:off x="323528" y="2060848"/>
              <a:ext cx="7200800" cy="18469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800" b="1" noProof="1">
                  <a:solidFill>
                    <a:srgbClr val="C00000"/>
                  </a:solidFill>
                  <a:latin typeface="Times New Roman" pitchFamily="18" charset="0"/>
                  <a:ea typeface="黑体" pitchFamily="49" charset="-122"/>
                </a:rPr>
                <a:t>【</a:t>
              </a:r>
              <a:r>
                <a:rPr lang="zh-CN" altLang="en-US" sz="2800" b="1" noProof="1">
                  <a:solidFill>
                    <a:srgbClr val="C00000"/>
                  </a:solidFill>
                  <a:latin typeface="Times New Roman" pitchFamily="18" charset="0"/>
                  <a:ea typeface="黑体" pitchFamily="49" charset="-122"/>
                </a:rPr>
                <a:t>例2</a:t>
              </a:r>
              <a:r>
                <a:rPr lang="en-US" altLang="zh-CN" sz="2800" b="1" noProof="1">
                  <a:solidFill>
                    <a:srgbClr val="C00000"/>
                  </a:solidFill>
                  <a:latin typeface="Times New Roman" pitchFamily="18" charset="0"/>
                  <a:ea typeface="黑体" pitchFamily="49" charset="-122"/>
                </a:rPr>
                <a:t>】</a:t>
              </a:r>
              <a:r>
                <a:rPr lang="zh-CN" altLang="en-US" sz="2800" noProof="1">
                  <a:latin typeface="Times New Roman" pitchFamily="18" charset="0"/>
                  <a:ea typeface="黑体" pitchFamily="49" charset="-122"/>
                </a:rPr>
                <a:t>在</a:t>
              </a:r>
              <a:r>
                <a:rPr lang="zh-CN" altLang="en-US" sz="2800" noProof="1"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zh-CN" altLang="en-US" sz="2800" noProof="1">
                  <a:latin typeface="Times New Roman" pitchFamily="18" charset="0"/>
                  <a:ea typeface="黑体" pitchFamily="49" charset="-122"/>
                </a:rPr>
                <a:t>7.5，       </a:t>
              </a:r>
              <a:r>
                <a:rPr lang="en-US" altLang="zh-CN" sz="2800" noProof="1">
                  <a:latin typeface="Times New Roman" pitchFamily="18" charset="0"/>
                  <a:ea typeface="黑体" pitchFamily="49" charset="-122"/>
                </a:rPr>
                <a:t>,</a:t>
              </a:r>
              <a:r>
                <a:rPr lang="zh-CN" altLang="en-US" sz="2800" noProof="1">
                  <a:latin typeface="Times New Roman" pitchFamily="18" charset="0"/>
                  <a:ea typeface="黑体" pitchFamily="49" charset="-122"/>
                </a:rPr>
                <a:t> </a:t>
              </a:r>
              <a:r>
                <a:rPr lang="en-US" altLang="zh-CN" sz="2800" noProof="1">
                  <a:latin typeface="Times New Roman" pitchFamily="18" charset="0"/>
                  <a:ea typeface="黑体" pitchFamily="49" charset="-122"/>
                </a:rPr>
                <a:t>4,       ,     ,        ,     </a:t>
              </a:r>
              <a:r>
                <a:rPr lang="zh-CN" altLang="en-US" sz="2800" noProof="1">
                  <a:latin typeface="Times New Roman" pitchFamily="18" charset="0"/>
                  <a:ea typeface="黑体" pitchFamily="49" charset="-122"/>
                </a:rPr>
                <a:t>中，无理数的个数是（     ）</a:t>
              </a:r>
            </a:p>
          </p:txBody>
        </p:sp>
        <p:pic>
          <p:nvPicPr>
            <p:cNvPr id="6" name="Picture 2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41143" y="2309430"/>
              <a:ext cx="474482" cy="590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79547" y="2309372"/>
              <a:ext cx="409575" cy="590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50052" y="2403992"/>
              <a:ext cx="180975" cy="40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9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6542062"/>
                </p:ext>
              </p:extLst>
            </p:nvPr>
          </p:nvGraphicFramePr>
          <p:xfrm>
            <a:off x="4752712" y="2234891"/>
            <a:ext cx="635000" cy="576262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3" name="Equation" r:id="rId5" imgW="304560" imgH="279360" progId="Equation.DSMT4">
                    <p:embed/>
                  </p:oleObj>
                </mc:Choice>
                <mc:Fallback>
                  <p:oleObj name="Equation" r:id="rId5" imgW="304560" imgH="27936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752712" y="2234891"/>
                          <a:ext cx="635000" cy="576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" name="Picture 3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9390" y="2142563"/>
              <a:ext cx="180975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36"/>
          <p:cNvSpPr txBox="1">
            <a:spLocks noChangeArrowheads="1"/>
          </p:cNvSpPr>
          <p:nvPr/>
        </p:nvSpPr>
        <p:spPr bwMode="auto">
          <a:xfrm>
            <a:off x="650875" y="2535559"/>
            <a:ext cx="62504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itchFamily="18" charset="0"/>
              </a:rPr>
              <a:t>A. 1</a:t>
            </a:r>
            <a:r>
              <a:rPr lang="zh-CN" altLang="en-US" sz="2800"/>
              <a:t>个       </a:t>
            </a:r>
            <a:r>
              <a:rPr lang="en-US" altLang="zh-CN" sz="2800">
                <a:latin typeface="Times New Roman" pitchFamily="18" charset="0"/>
              </a:rPr>
              <a:t>B. 2</a:t>
            </a:r>
            <a:r>
              <a:rPr lang="zh-CN" altLang="en-US" sz="2800"/>
              <a:t>个         </a:t>
            </a:r>
            <a:r>
              <a:rPr lang="en-US" altLang="zh-CN" sz="2800">
                <a:latin typeface="Times New Roman" pitchFamily="18" charset="0"/>
              </a:rPr>
              <a:t>C.3</a:t>
            </a:r>
            <a:r>
              <a:rPr lang="zh-CN" altLang="en-US" sz="2800"/>
              <a:t>个       </a:t>
            </a:r>
            <a:r>
              <a:rPr lang="zh-CN" altLang="en-US" sz="2800">
                <a:latin typeface="Times New Roman" pitchFamily="18" charset="0"/>
              </a:rPr>
              <a:t> </a:t>
            </a:r>
            <a:r>
              <a:rPr lang="en-US" altLang="zh-CN" sz="2800">
                <a:latin typeface="Times New Roman" pitchFamily="18" charset="0"/>
              </a:rPr>
              <a:t>D.4</a:t>
            </a:r>
            <a:r>
              <a:rPr lang="zh-CN" altLang="en-US" sz="2800"/>
              <a:t>个</a:t>
            </a: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269876" y="3419003"/>
            <a:ext cx="8550596" cy="1212640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点睛</a:t>
            </a: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对实数进行分类不能只看表面形式，应先化简，再根据结果去判断</a:t>
            </a:r>
            <a:r>
              <a:rPr lang="en-US" altLang="zh-CN" sz="280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40921" y="2158700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269875" y="812724"/>
            <a:ext cx="39869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专题二  实数的有关概念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755915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51"/>
          <p:cNvGrpSpPr/>
          <p:nvPr/>
        </p:nvGrpSpPr>
        <p:grpSpPr>
          <a:xfrm>
            <a:off x="323851" y="765572"/>
            <a:ext cx="8061325" cy="1284006"/>
            <a:chOff x="323850" y="2312095"/>
            <a:chExt cx="8061325" cy="1713618"/>
          </a:xfrm>
        </p:grpSpPr>
        <p:sp>
          <p:nvSpPr>
            <p:cNvPr id="3" name="矩形 23"/>
            <p:cNvSpPr>
              <a:spLocks noChangeArrowheads="1"/>
            </p:cNvSpPr>
            <p:nvPr/>
          </p:nvSpPr>
          <p:spPr bwMode="auto">
            <a:xfrm>
              <a:off x="323850" y="2312095"/>
              <a:ext cx="8061325" cy="1713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【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迁移应用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】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（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1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）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在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-   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，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0.618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， ，  ，  中， 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 负有理数的个数是（   ）</a:t>
              </a:r>
            </a:p>
          </p:txBody>
        </p:sp>
        <p:pic>
          <p:nvPicPr>
            <p:cNvPr id="4" name="Picture 2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067943" y="2569008"/>
              <a:ext cx="266700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12159" y="2608376"/>
              <a:ext cx="180975" cy="400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8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466680" y="2594432"/>
              <a:ext cx="409575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08303" y="2512275"/>
              <a:ext cx="360040" cy="608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40"/>
          <p:cNvSpPr txBox="1">
            <a:spLocks noChangeArrowheads="1"/>
          </p:cNvSpPr>
          <p:nvPr/>
        </p:nvSpPr>
        <p:spPr bwMode="auto">
          <a:xfrm>
            <a:off x="506414" y="2048530"/>
            <a:ext cx="60292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A. 1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个  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B. 2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个    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C.3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个   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D.4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个</a:t>
            </a:r>
          </a:p>
        </p:txBody>
      </p:sp>
      <p:sp>
        <p:nvSpPr>
          <p:cNvPr id="9" name="TextBox 59"/>
          <p:cNvSpPr txBox="1">
            <a:spLocks noChangeArrowheads="1"/>
          </p:cNvSpPr>
          <p:nvPr/>
        </p:nvSpPr>
        <p:spPr bwMode="auto">
          <a:xfrm>
            <a:off x="3851920" y="1534021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组合 53"/>
          <p:cNvGrpSpPr/>
          <p:nvPr/>
        </p:nvGrpSpPr>
        <p:grpSpPr>
          <a:xfrm>
            <a:off x="323851" y="2651520"/>
            <a:ext cx="8416925" cy="1648422"/>
            <a:chOff x="395288" y="4180870"/>
            <a:chExt cx="8416925" cy="2197897"/>
          </a:xfrm>
        </p:grpSpPr>
        <p:sp>
          <p:nvSpPr>
            <p:cNvPr id="11" name="TextBox 58"/>
            <p:cNvSpPr txBox="1">
              <a:spLocks noChangeArrowheads="1"/>
            </p:cNvSpPr>
            <p:nvPr/>
          </p:nvSpPr>
          <p:spPr bwMode="auto">
            <a:xfrm>
              <a:off x="722313" y="5681140"/>
              <a:ext cx="6029215" cy="697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A. 1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个 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B. 2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个   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C.3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个  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D.4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个</a:t>
              </a:r>
            </a:p>
          </p:txBody>
        </p:sp>
        <p:sp>
          <p:nvSpPr>
            <p:cNvPr id="12" name="TextBox 41"/>
            <p:cNvSpPr txBox="1">
              <a:spLocks noChangeArrowheads="1"/>
            </p:cNvSpPr>
            <p:nvPr/>
          </p:nvSpPr>
          <p:spPr bwMode="auto">
            <a:xfrm>
              <a:off x="395288" y="4180870"/>
              <a:ext cx="8416925" cy="1661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4500"/>
                </a:lnSpc>
              </a:pPr>
              <a:r>
                <a:rPr lang="zh-CN" altLang="en-US" sz="2800" b="1">
                  <a:latin typeface="Times New Roman" pitchFamily="18" charset="0"/>
                  <a:ea typeface="黑体" pitchFamily="49" charset="-122"/>
                </a:rPr>
                <a:t>（</a:t>
              </a:r>
              <a:r>
                <a:rPr lang="en-US" altLang="zh-CN" sz="2800" b="1">
                  <a:latin typeface="Times New Roman" pitchFamily="18" charset="0"/>
                  <a:ea typeface="黑体" pitchFamily="49" charset="-122"/>
                </a:rPr>
                <a:t>2</a:t>
              </a:r>
              <a:r>
                <a:rPr lang="zh-CN" altLang="en-US" sz="2800" b="1">
                  <a:latin typeface="Times New Roman" pitchFamily="18" charset="0"/>
                  <a:ea typeface="黑体" pitchFamily="49" charset="-122"/>
                </a:rPr>
                <a:t>）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下列实数        ，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,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,3.14159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，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     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，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    中，正分数的个数是（      ）</a:t>
              </a:r>
            </a:p>
          </p:txBody>
        </p:sp>
        <p:pic>
          <p:nvPicPr>
            <p:cNvPr id="13" name="Picture 37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51798" y="4373477"/>
              <a:ext cx="361950" cy="617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21100" y="4377922"/>
              <a:ext cx="381000" cy="617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0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16756" y="4390190"/>
              <a:ext cx="143768" cy="56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6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644129" y="4337405"/>
              <a:ext cx="360511" cy="558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9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99518" y="4348087"/>
              <a:ext cx="936376" cy="537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60"/>
          <p:cNvSpPr txBox="1">
            <a:spLocks noChangeArrowheads="1"/>
          </p:cNvSpPr>
          <p:nvPr/>
        </p:nvSpPr>
        <p:spPr bwMode="auto">
          <a:xfrm>
            <a:off x="3349626" y="3334221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8361" y="4051697"/>
            <a:ext cx="8066087" cy="830891"/>
            <a:chOff x="503" y="8507"/>
            <a:chExt cx="12702" cy="1746"/>
          </a:xfrm>
          <a:solidFill>
            <a:srgbClr val="FFFF00"/>
          </a:solidFill>
        </p:grpSpPr>
        <p:sp>
          <p:nvSpPr>
            <p:cNvPr id="20" name="矩形 23"/>
            <p:cNvSpPr>
              <a:spLocks noChangeArrowheads="1"/>
            </p:cNvSpPr>
            <p:nvPr/>
          </p:nvSpPr>
          <p:spPr bwMode="auto">
            <a:xfrm>
              <a:off x="503" y="8507"/>
              <a:ext cx="12702" cy="174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3200">
                  <a:solidFill>
                    <a:schemeClr val="tx2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rPr>
                <a:t>【</a:t>
              </a:r>
              <a:r>
                <a:rPr lang="zh-CN" altLang="en-US" sz="3200">
                  <a:solidFill>
                    <a:schemeClr val="tx2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rPr>
                <a:t>点睛</a:t>
              </a:r>
              <a:r>
                <a:rPr lang="en-US" altLang="zh-CN" sz="3200">
                  <a:solidFill>
                    <a:schemeClr val="tx2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rPr>
                <a:t>】  </a:t>
              </a:r>
              <a:r>
                <a:rPr lang="zh-CN" altLang="en-US" sz="3200">
                  <a:latin typeface="黑体" pitchFamily="49" charset="-122"/>
                  <a:ea typeface="黑体" pitchFamily="49" charset="-122"/>
                </a:rPr>
                <a:t>，</a:t>
              </a:r>
              <a:r>
                <a:rPr lang="en-US" altLang="zh-CN" sz="320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zh-CN" altLang="en-US" sz="3200">
                  <a:latin typeface="黑体" pitchFamily="49" charset="-122"/>
                  <a:ea typeface="黑体" pitchFamily="49" charset="-122"/>
                </a:rPr>
                <a:t>等不属于分数，而是无理数</a:t>
              </a:r>
              <a:r>
                <a:rPr lang="en-US" altLang="zh-CN" sz="3200">
                  <a:latin typeface="黑体" pitchFamily="49" charset="-122"/>
                  <a:ea typeface="黑体" pitchFamily="49" charset="-122"/>
                </a:rPr>
                <a:t>.</a:t>
              </a:r>
            </a:p>
          </p:txBody>
        </p:sp>
        <p:pic>
          <p:nvPicPr>
            <p:cNvPr id="21" name="Picture 3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6" y="8929"/>
              <a:ext cx="600" cy="97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</p:pic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09" y="9043"/>
              <a:ext cx="226" cy="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</p:pic>
      </p:grpSp>
    </p:spTree>
    <p:extLst>
      <p:ext uri="{BB962C8B-B14F-4D97-AF65-F5344CB8AC3E}">
        <p14:creationId xmlns:p14="http://schemas.microsoft.com/office/powerpoint/2010/main" val="1124815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23"/>
          <p:cNvSpPr/>
          <p:nvPr/>
        </p:nvSpPr>
        <p:spPr>
          <a:xfrm>
            <a:off x="160535" y="1422791"/>
            <a:ext cx="8875961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en-US" altLang="zh-CN" sz="2800" b="1" noProof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3】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(1)       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位于整数</a:t>
            </a:r>
            <a:r>
              <a:rPr lang="zh-CN" altLang="en-US" sz="2800" u="sng" noProof="1">
                <a:latin typeface="Times New Roman" pitchFamily="18" charset="0"/>
                <a:ea typeface="黑体" pitchFamily="49" charset="-122"/>
              </a:rPr>
              <a:t>         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和</a:t>
            </a:r>
            <a:r>
              <a:rPr lang="zh-CN" altLang="en-US" sz="2800" u="sng" noProof="1">
                <a:latin typeface="Times New Roman" pitchFamily="18" charset="0"/>
                <a:ea typeface="黑体" pitchFamily="49" charset="-122"/>
              </a:rPr>
              <a:t>        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之间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.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          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                                                             </a:t>
            </a:r>
            <a:endParaRPr lang="zh-CN" altLang="en-US" sz="2800" noProof="1">
              <a:latin typeface="Times New Roman" pitchFamily="18" charset="0"/>
              <a:ea typeface="黑体" panose="02010609060101010101" pitchFamily="49" charset="-122"/>
            </a:endParaRPr>
          </a:p>
          <a:p>
            <a:pPr>
              <a:defRPr/>
            </a:pPr>
            <a:endParaRPr lang="en-US" altLang="zh-CN" sz="2800" noProof="1">
              <a:latin typeface="Times New Roman" pitchFamily="18" charset="0"/>
              <a:ea typeface="黑体" panose="02010609060101010101" pitchFamily="49" charset="-122"/>
            </a:endParaRPr>
          </a:p>
          <a:p>
            <a:pPr>
              <a:defRPr/>
            </a:pP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(2)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实数</a:t>
            </a:r>
            <a:r>
              <a:rPr lang="en-US" altLang="zh-CN" sz="2800" i="1" noProof="1">
                <a:latin typeface="Times New Roman" pitchFamily="18" charset="0"/>
                <a:ea typeface="黑体" pitchFamily="49" charset="-122"/>
              </a:rPr>
              <a:t>a</a:t>
            </a:r>
            <a:r>
              <a:rPr lang="en-US" altLang="zh-CN" sz="2800" noProof="1">
                <a:latin typeface="Times New Roman" pitchFamily="18" charset="0"/>
                <a:ea typeface="黑体" pitchFamily="49" charset="-122"/>
              </a:rPr>
              <a:t>,</a:t>
            </a:r>
            <a:r>
              <a:rPr lang="en-US" altLang="zh-CN" sz="2800" i="1" noProof="1">
                <a:latin typeface="Times New Roman" pitchFamily="18" charset="0"/>
                <a:ea typeface="黑体" pitchFamily="49" charset="-122"/>
              </a:rPr>
              <a:t>b</a:t>
            </a:r>
            <a:r>
              <a:rPr lang="zh-CN" altLang="en-US" sz="2800" noProof="1">
                <a:latin typeface="Times New Roman" pitchFamily="18" charset="0"/>
                <a:ea typeface="黑体" pitchFamily="49" charset="-122"/>
              </a:rPr>
              <a:t>在数轴上的位置如图所示，化简</a:t>
            </a:r>
          </a:p>
        </p:txBody>
      </p:sp>
      <p:pic>
        <p:nvPicPr>
          <p:cNvPr id="3" name="Picture 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085" y="2717015"/>
            <a:ext cx="2657475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3260923" y="2786732"/>
            <a:ext cx="1383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= </a:t>
            </a:r>
            <a:r>
              <a:rPr lang="en-US" altLang="zh-CN" sz="2400" u="sng"/>
              <a:t>          </a:t>
            </a:r>
            <a:r>
              <a:rPr lang="en-US" altLang="zh-CN" sz="2400"/>
              <a:t>.</a:t>
            </a:r>
            <a:endParaRPr lang="zh-CN" altLang="en-US" sz="2400"/>
          </a:p>
        </p:txBody>
      </p:sp>
      <p:grpSp>
        <p:nvGrpSpPr>
          <p:cNvPr id="5" name="组合 48"/>
          <p:cNvGrpSpPr/>
          <p:nvPr/>
        </p:nvGrpSpPr>
        <p:grpSpPr>
          <a:xfrm>
            <a:off x="5436691" y="2972356"/>
            <a:ext cx="2879725" cy="535498"/>
            <a:chExt cx="2880320" cy="713565"/>
          </a:xfrm>
        </p:grpSpPr>
        <p:cxnSp>
          <p:nvCxnSpPr>
            <p:cNvPr id="6" name="直接连接符 34"/>
            <p:cNvCxnSpPr>
              <a:cxnSpLocks noChangeShapeType="1"/>
            </p:cNvCxnSpPr>
            <p:nvPr/>
          </p:nvCxnSpPr>
          <p:spPr bwMode="auto">
            <a:xfrm>
              <a:off x="0" y="144375"/>
              <a:ext cx="28803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ffectLst>
              <a:outerShdw dist="35921" dir="2700000" sy="50000" kx="2273693" algn="bl" rotWithShape="0">
                <a:srgbClr val="C0C0C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直接连接符 42"/>
            <p:cNvCxnSpPr>
              <a:cxnSpLocks noChangeShapeType="1"/>
            </p:cNvCxnSpPr>
            <p:nvPr/>
          </p:nvCxnSpPr>
          <p:spPr bwMode="auto">
            <a:xfrm flipH="1" flipV="1">
              <a:off x="431889" y="0"/>
              <a:ext cx="0" cy="1443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>
              <a:outerShdw dist="35921" dir="2700000" sy="50000" kx="2273693" algn="bl" rotWithShape="0">
                <a:srgbClr val="F8F8F8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直接连接符 43"/>
            <p:cNvCxnSpPr>
              <a:cxnSpLocks noChangeShapeType="1"/>
            </p:cNvCxnSpPr>
            <p:nvPr/>
          </p:nvCxnSpPr>
          <p:spPr bwMode="auto">
            <a:xfrm flipH="1" flipV="1">
              <a:off x="1872049" y="11105"/>
              <a:ext cx="0" cy="1427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>
              <a:outerShdw dist="35921" dir="2700000" sy="50000" kx="2273693" algn="bl" rotWithShape="0">
                <a:srgbClr val="F8F8F8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接连接符 44"/>
            <p:cNvCxnSpPr>
              <a:cxnSpLocks noChangeShapeType="1"/>
            </p:cNvCxnSpPr>
            <p:nvPr/>
          </p:nvCxnSpPr>
          <p:spPr bwMode="auto">
            <a:xfrm flipH="1" flipV="1">
              <a:off x="1368708" y="17451"/>
              <a:ext cx="0" cy="1443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>
              <a:outerShdw dist="35921" dir="2700000" sy="50000" kx="2273693" algn="bl" rotWithShape="0">
                <a:srgbClr val="F8F8F8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TextBox 45"/>
            <p:cNvSpPr txBox="1">
              <a:spLocks noChangeArrowheads="1"/>
            </p:cNvSpPr>
            <p:nvPr/>
          </p:nvSpPr>
          <p:spPr bwMode="auto">
            <a:xfrm>
              <a:off x="279240" y="45632"/>
              <a:ext cx="338624" cy="61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itchFamily="18" charset="0"/>
                </a:rPr>
                <a:t>a</a:t>
              </a:r>
              <a:endParaRPr lang="en-US" altLang="zh-CN" sz="2400" i="1"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46"/>
            <p:cNvSpPr txBox="1">
              <a:spLocks noChangeArrowheads="1"/>
            </p:cNvSpPr>
            <p:nvPr/>
          </p:nvSpPr>
          <p:spPr bwMode="auto">
            <a:xfrm>
              <a:off x="1191198" y="98384"/>
              <a:ext cx="338624" cy="61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latin typeface="Times New Roman" pitchFamily="18" charset="0"/>
                </a:rPr>
                <a:t>0</a:t>
              </a:r>
              <a:endParaRPr lang="en-US" altLang="zh-CN" sz="2400"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47"/>
            <p:cNvSpPr txBox="1">
              <a:spLocks noChangeArrowheads="1"/>
            </p:cNvSpPr>
            <p:nvPr/>
          </p:nvSpPr>
          <p:spPr bwMode="auto">
            <a:xfrm>
              <a:off x="1728192" y="79231"/>
              <a:ext cx="338624" cy="615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itchFamily="18" charset="0"/>
                </a:rPr>
                <a:t>b</a:t>
              </a:r>
              <a:endParaRPr lang="en-US" altLang="zh-CN" sz="2400" i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TextBox 49"/>
          <p:cNvSpPr txBox="1">
            <a:spLocks noChangeArrowheads="1"/>
          </p:cNvSpPr>
          <p:nvPr/>
        </p:nvSpPr>
        <p:spPr bwMode="auto">
          <a:xfrm>
            <a:off x="3711773" y="2752204"/>
            <a:ext cx="6479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300359" y="3663366"/>
            <a:ext cx="8520113" cy="1212640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点睛</a:t>
            </a:r>
            <a:r>
              <a:rPr lang="en-US" altLang="zh-CN" sz="2800">
                <a:solidFill>
                  <a:schemeClr val="tx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实数与数轴上的点是一一对应的关系；</a:t>
            </a: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在数轴上表示的数，右边的数总是比左边的数大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15" name="文本框 1"/>
          <p:cNvSpPr txBox="1">
            <a:spLocks noChangeArrowheads="1"/>
          </p:cNvSpPr>
          <p:nvPr/>
        </p:nvSpPr>
        <p:spPr bwMode="auto">
          <a:xfrm>
            <a:off x="160534" y="767948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专题三  实数的估算及与数轴的结合</a:t>
            </a:r>
          </a:p>
        </p:txBody>
      </p:sp>
      <p:graphicFrame>
        <p:nvGraphicFramePr>
          <p:cNvPr id="16" name="对象 15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175359"/>
              </p:ext>
            </p:extLst>
          </p:nvPr>
        </p:nvGraphicFramePr>
        <p:xfrm>
          <a:off x="1903609" y="1563638"/>
          <a:ext cx="592138" cy="32027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4" r:id="rId3" imgW="317160" imgH="228600" progId="Equation.KSEE3">
                  <p:embed/>
                </p:oleObj>
              </mc:Choice>
              <mc:Fallback>
                <p:oleObj r:id="rId3" imgW="31716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03609" y="1563638"/>
                        <a:ext cx="592138" cy="3202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49"/>
          <p:cNvSpPr txBox="1">
            <a:spLocks noChangeArrowheads="1"/>
          </p:cNvSpPr>
          <p:nvPr/>
        </p:nvSpPr>
        <p:spPr bwMode="auto">
          <a:xfrm>
            <a:off x="4164210" y="1403741"/>
            <a:ext cx="364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endParaRPr lang="en-US" altLang="zh-CN" sz="2800" b="1" i="1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</p:txBody>
      </p:sp>
      <p:sp>
        <p:nvSpPr>
          <p:cNvPr id="18" name="TextBox 49"/>
          <p:cNvSpPr txBox="1">
            <a:spLocks noChangeArrowheads="1"/>
          </p:cNvSpPr>
          <p:nvPr/>
        </p:nvSpPr>
        <p:spPr bwMode="auto">
          <a:xfrm>
            <a:off x="5289747" y="1403741"/>
            <a:ext cx="364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5</a:t>
            </a:r>
            <a:endParaRPr lang="en-US" altLang="zh-CN" sz="2800" b="1" i="1">
              <a:solidFill>
                <a:srgbClr val="FF0000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2882101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47"/>
          <p:cNvGrpSpPr/>
          <p:nvPr/>
        </p:nvGrpSpPr>
        <p:grpSpPr>
          <a:xfrm>
            <a:off x="223838" y="766258"/>
            <a:ext cx="8740650" cy="1949508"/>
            <a:chOff x="250825" y="2060575"/>
            <a:chExt cx="8403590" cy="2598090"/>
          </a:xfrm>
        </p:grpSpPr>
        <p:sp>
          <p:nvSpPr>
            <p:cNvPr id="3" name="矩形 23"/>
            <p:cNvSpPr>
              <a:spLocks noChangeArrowheads="1"/>
            </p:cNvSpPr>
            <p:nvPr/>
          </p:nvSpPr>
          <p:spPr bwMode="auto">
            <a:xfrm>
              <a:off x="250825" y="2060575"/>
              <a:ext cx="8403590" cy="2598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【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迁移应用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】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如图所示，数轴上与</a:t>
              </a:r>
              <a:r>
                <a:rPr lang="en-US" altLang="zh-CN" sz="2800">
                  <a:latin typeface="Times New Roman" pitchFamily="18" charset="0"/>
                </a:rPr>
                <a:t>1</a:t>
              </a:r>
              <a:r>
                <a:rPr lang="zh-CN" altLang="en-US" sz="2800">
                  <a:latin typeface="Times New Roman" pitchFamily="18" charset="0"/>
                </a:rPr>
                <a:t>，  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 对应的点分别是为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A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、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B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，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点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B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关于点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A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的对称点为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C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,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设点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C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表示的数为</a:t>
              </a:r>
              <a:r>
                <a:rPr lang="en-US" altLang="zh-CN" sz="2800" i="1">
                  <a:latin typeface="Times New Roman" pitchFamily="18" charset="0"/>
                  <a:ea typeface="黑体" pitchFamily="49" charset="-122"/>
                </a:rPr>
                <a:t>x</a:t>
              </a: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,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则</a:t>
              </a:r>
            </a:p>
          </p:txBody>
        </p:sp>
        <p:pic>
          <p:nvPicPr>
            <p:cNvPr id="4" name="Picture 2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15406" y="2255130"/>
              <a:ext cx="415917" cy="64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475656" y="2182093"/>
            <a:ext cx="2498725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6999"/>
              </a:srgbClr>
            </a:outerShdw>
          </a:effectLst>
        </p:spPr>
        <p:txBody>
          <a:bodyPr anchor="ctr">
            <a:spAutoFit/>
          </a:bodyPr>
          <a:lstStyle/>
          <a:p>
            <a:pPr indent="612775" eaLnBrk="0" hangingPunct="0">
              <a:defRPr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en-US"/>
          </a:p>
        </p:txBody>
      </p:sp>
      <p:grpSp>
        <p:nvGrpSpPr>
          <p:cNvPr id="6" name="组合 58"/>
          <p:cNvGrpSpPr/>
          <p:nvPr/>
        </p:nvGrpSpPr>
        <p:grpSpPr>
          <a:xfrm>
            <a:off x="4717079" y="2458821"/>
            <a:ext cx="3495675" cy="910620"/>
            <a:chOff x="317" y="-23737"/>
            <a:chExt cx="3169305" cy="952271"/>
          </a:xfrm>
        </p:grpSpPr>
        <p:grpSp>
          <p:nvGrpSpPr>
            <p:cNvPr id="7" name="组合 33"/>
            <p:cNvGrpSpPr/>
            <p:nvPr/>
          </p:nvGrpSpPr>
          <p:grpSpPr>
            <a:xfrm>
              <a:off x="317" y="347421"/>
              <a:ext cx="3169305" cy="581113"/>
              <a:chOff x="317" y="52"/>
              <a:chExt cx="3169305" cy="581113"/>
            </a:xfrm>
          </p:grpSpPr>
          <p:cxnSp>
            <p:nvCxnSpPr>
              <p:cNvPr id="14" name="直接连接符 34"/>
              <p:cNvCxnSpPr>
                <a:cxnSpLocks noChangeShapeType="1"/>
              </p:cNvCxnSpPr>
              <p:nvPr/>
            </p:nvCxnSpPr>
            <p:spPr bwMode="auto">
              <a:xfrm flipV="1">
                <a:off x="317" y="123473"/>
                <a:ext cx="3169305" cy="209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tailEnd type="triangle" w="med" len="med"/>
              </a:ln>
              <a:effectLst>
                <a:outerShdw dist="35921" dir="2700000" sy="50000" kx="2273693" algn="bl" rotWithShape="0">
                  <a:srgbClr val="C0C0C0">
                    <a:alpha val="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" name="直接连接符 35"/>
              <p:cNvCxnSpPr>
                <a:cxnSpLocks noChangeShapeType="1"/>
              </p:cNvCxnSpPr>
              <p:nvPr/>
            </p:nvCxnSpPr>
            <p:spPr bwMode="auto">
              <a:xfrm flipH="1" flipV="1">
                <a:off x="431889" y="52"/>
                <a:ext cx="0" cy="14436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>
                <a:outerShdw dist="35921" dir="2700000" sy="50000" kx="2273693" algn="bl" rotWithShape="0">
                  <a:srgbClr val="F8F8F8">
                    <a:alpha val="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直接连接符 36"/>
              <p:cNvCxnSpPr>
                <a:cxnSpLocks noChangeShapeType="1"/>
              </p:cNvCxnSpPr>
              <p:nvPr/>
            </p:nvCxnSpPr>
            <p:spPr bwMode="auto">
              <a:xfrm flipH="1" flipV="1">
                <a:off x="2278533" y="11156"/>
                <a:ext cx="0" cy="1427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>
                <a:outerShdw dist="35921" dir="2700000" sy="50000" kx="2273693" algn="bl" rotWithShape="0">
                  <a:srgbClr val="F8F8F8">
                    <a:alpha val="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直接连接符 37"/>
              <p:cNvCxnSpPr>
                <a:cxnSpLocks noChangeShapeType="1"/>
              </p:cNvCxnSpPr>
              <p:nvPr/>
            </p:nvCxnSpPr>
            <p:spPr bwMode="auto">
              <a:xfrm flipH="1" flipV="1">
                <a:off x="1368708" y="17502"/>
                <a:ext cx="0" cy="14436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>
                <a:outerShdw dist="35921" dir="2700000" sy="50000" kx="2273693" algn="bl" rotWithShape="0">
                  <a:srgbClr val="F8F8F8">
                    <a:alpha val="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" name="TextBox 38"/>
              <p:cNvSpPr txBox="1">
                <a:spLocks noChangeArrowheads="1"/>
              </p:cNvSpPr>
              <p:nvPr/>
            </p:nvSpPr>
            <p:spPr bwMode="auto">
              <a:xfrm>
                <a:off x="264632" y="83071"/>
                <a:ext cx="335349" cy="482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itchFamily="18" charset="0"/>
                  </a:rPr>
                  <a:t>0</a:t>
                </a:r>
                <a:endParaRPr lang="zh-CN" altLang="en-US" sz="2400"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39"/>
              <p:cNvSpPr txBox="1">
                <a:spLocks noChangeArrowheads="1"/>
              </p:cNvSpPr>
              <p:nvPr/>
            </p:nvSpPr>
            <p:spPr bwMode="auto">
              <a:xfrm>
                <a:off x="1191198" y="98384"/>
                <a:ext cx="335349" cy="482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itchFamily="18" charset="0"/>
                  </a:rPr>
                  <a:t>1</a:t>
                </a:r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40"/>
              <p:cNvSpPr txBox="1">
                <a:spLocks noChangeArrowheads="1"/>
              </p:cNvSpPr>
              <p:nvPr/>
            </p:nvSpPr>
            <p:spPr bwMode="auto">
              <a:xfrm>
                <a:off x="2118460" y="79231"/>
                <a:ext cx="335349" cy="482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>
                    <a:latin typeface="Times New Roman" pitchFamily="18" charset="0"/>
                  </a:rPr>
                  <a:t>2</a:t>
                </a:r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" name="椭圆 41"/>
            <p:cNvSpPr>
              <a:spLocks noChangeArrowheads="1"/>
            </p:cNvSpPr>
            <p:nvPr/>
          </p:nvSpPr>
          <p:spPr bwMode="auto">
            <a:xfrm>
              <a:off x="1297112" y="430495"/>
              <a:ext cx="142490" cy="124508"/>
            </a:xfrm>
            <a:prstGeom prst="ellipse">
              <a:avLst/>
            </a:prstGeom>
            <a:solidFill>
              <a:schemeClr val="tx1"/>
            </a:solidFill>
            <a:ln w="12700" cmpd="sng">
              <a:solidFill>
                <a:srgbClr val="EAEAEA"/>
              </a:solidFill>
              <a:round/>
            </a:ln>
            <a:effectLst>
              <a:outerShdw dist="35921" dir="2700000" sy="50000" kx="2115830" algn="bl" rotWithShape="0">
                <a:srgbClr val="C0C0C0">
                  <a:alpha val="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cxnSp>
          <p:nvCxnSpPr>
            <p:cNvPr id="9" name="直接连接符 50"/>
            <p:cNvCxnSpPr>
              <a:cxnSpLocks noChangeShapeType="1"/>
            </p:cNvCxnSpPr>
            <p:nvPr/>
          </p:nvCxnSpPr>
          <p:spPr bwMode="auto">
            <a:xfrm flipH="1" flipV="1">
              <a:off x="1735496" y="418808"/>
              <a:ext cx="0" cy="729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>
              <a:outerShdw dist="35921" dir="2700000" sy="50000" kx="2273693" algn="bl" rotWithShape="0">
                <a:srgbClr val="F8F8F8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54"/>
            <p:cNvCxnSpPr>
              <a:cxnSpLocks noChangeShapeType="1"/>
            </p:cNvCxnSpPr>
            <p:nvPr/>
          </p:nvCxnSpPr>
          <p:spPr bwMode="auto">
            <a:xfrm flipH="1" flipV="1">
              <a:off x="954284" y="418808"/>
              <a:ext cx="0" cy="729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>
              <a:outerShdw dist="35921" dir="2700000" sy="50000" kx="2273693" algn="bl" rotWithShape="0">
                <a:srgbClr val="F8F8F8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Box 55"/>
            <p:cNvSpPr txBox="1">
              <a:spLocks noChangeArrowheads="1"/>
            </p:cNvSpPr>
            <p:nvPr/>
          </p:nvSpPr>
          <p:spPr bwMode="auto">
            <a:xfrm>
              <a:off x="1574920" y="-23737"/>
              <a:ext cx="386160" cy="482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itchFamily="18" charset="0"/>
                </a:rPr>
                <a:t>B</a:t>
              </a:r>
              <a:endParaRPr lang="zh-CN" altLang="en-US" sz="2400" i="1"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56"/>
            <p:cNvSpPr txBox="1">
              <a:spLocks noChangeArrowheads="1"/>
            </p:cNvSpPr>
            <p:nvPr/>
          </p:nvSpPr>
          <p:spPr bwMode="auto">
            <a:xfrm>
              <a:off x="761164" y="-23737"/>
              <a:ext cx="386160" cy="482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itchFamily="18" charset="0"/>
                </a:rPr>
                <a:t>C</a:t>
              </a:r>
              <a:endParaRPr lang="en-US" altLang="zh-CN" sz="2400" i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57"/>
            <p:cNvSpPr txBox="1">
              <a:spLocks noChangeArrowheads="1"/>
            </p:cNvSpPr>
            <p:nvPr/>
          </p:nvSpPr>
          <p:spPr bwMode="auto">
            <a:xfrm>
              <a:off x="1200359" y="-23737"/>
              <a:ext cx="369011" cy="482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i="1">
                  <a:latin typeface="Times New Roman" pitchFamily="18" charset="0"/>
                </a:rPr>
                <a:t>A</a:t>
              </a:r>
              <a:endParaRPr lang="zh-CN" altLang="en-US" sz="2400" i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1" name="Object 26"/>
          <p:cNvGraphicFramePr/>
          <p:nvPr>
            <p:extLst>
              <p:ext uri="{D42A27DB-BD31-4B8C-83A1-F6EECF244321}">
                <p14:modId xmlns:p14="http://schemas.microsoft.com/office/powerpoint/2010/main" val="1232555144"/>
              </p:ext>
            </p:extLst>
          </p:nvPr>
        </p:nvGraphicFramePr>
        <p:xfrm>
          <a:off x="2411760" y="2123445"/>
          <a:ext cx="1227321" cy="43204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5" r:id="rId3" imgW="533169" imgH="241195" progId="Equation.DSMT4">
                  <p:embed/>
                </p:oleObj>
              </mc:Choice>
              <mc:Fallback>
                <p:oleObj r:id="rId3" imgW="533169" imgH="241195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411760" y="2123445"/>
                        <a:ext cx="1227321" cy="432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1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716347"/>
              </p:ext>
            </p:extLst>
          </p:nvPr>
        </p:nvGraphicFramePr>
        <p:xfrm>
          <a:off x="1043608" y="2189845"/>
          <a:ext cx="1093158" cy="504056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6" r:id="rId5" imgW="495000" imgH="304560" progId="Equation.KSEE3">
                  <p:embed/>
                </p:oleObj>
              </mc:Choice>
              <mc:Fallback>
                <p:oleObj r:id="rId5" imgW="495000" imgH="30456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43608" y="2189845"/>
                        <a:ext cx="1093158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>
        <mc:Choice Requires="a14">
          <p:sp>
            <p:nvSpPr>
              <p:cNvPr id="26" name="矩形 23"/>
              <p:cNvSpPr>
                <a:spLocks noChangeArrowheads="1"/>
              </p:cNvSpPr>
              <p:nvPr/>
            </p:nvSpPr>
            <p:spPr bwMode="auto">
              <a:xfrm>
                <a:off x="683568" y="3824461"/>
                <a:ext cx="7632848" cy="63517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点睛</a:t>
                </a: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要注意利用平方根的性质：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sz="240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=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|"/>
                          <m:sepChr m:val="|"/>
                          <m:endChr m:val="|"/>
                          <m:grow m:val="on"/>
                          <m:shp m:val="centered"/>
                          <m:ctrlPr>
                            <a:rPr lang="en-US" altLang="zh-CN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灵活解题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.</a:t>
                </a:r>
              </a:p>
            </p:txBody>
          </p:sp>
        </mc:Choice>
        <mc:Fallback>
          <p:sp>
            <p:nvSpPr>
              <p:cNvPr id="23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3824461"/>
                <a:ext cx="7632848" cy="635174"/>
              </a:xfrm>
              <a:prstGeom prst="rect">
                <a:avLst/>
              </a:prstGeom>
              <a:blipFill rotWithShape="1">
                <a:blip r:embed="rId7"/>
                <a:stretch>
                  <a:fillRect l="-1116" r="0" b="-5607"/>
                </a:stretch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矩形 24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迁移应用</a:t>
            </a:r>
          </a:p>
        </p:txBody>
      </p:sp>
    </p:spTree>
    <p:extLst>
      <p:ext uri="{BB962C8B-B14F-4D97-AF65-F5344CB8AC3E}">
        <p14:creationId xmlns:p14="http://schemas.microsoft.com/office/powerpoint/2010/main" val="3429385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9512" y="731683"/>
            <a:ext cx="32688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专题四  实数的运算</a:t>
            </a:r>
          </a:p>
        </p:txBody>
      </p:sp>
      <p:sp>
        <p:nvSpPr>
          <p:cNvPr id="3" name="矩形 2"/>
          <p:cNvSpPr/>
          <p:nvPr/>
        </p:nvSpPr>
        <p:spPr>
          <a:xfrm>
            <a:off x="539552" y="204748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解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原式</a:t>
            </a:r>
            <a:r>
              <a:rPr lang="en-US" altLang="zh-CN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=5-2+2</a:t>
            </a:r>
          </a:p>
          <a:p>
            <a:r>
              <a:rPr lang="en-US" altLang="zh-CN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        =5</a:t>
            </a:r>
            <a:endParaRPr lang="zh-CN" altLang="en-US" sz="2400" b="1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mc:AlternateContent>
        <mc:Choice Requires="a14">
          <p:sp>
            <p:nvSpPr>
              <p:cNvPr id="9" name="TextBox 3"/>
              <p:cNvSpPr txBox="1"/>
              <p:nvPr/>
            </p:nvSpPr>
            <p:spPr>
              <a:xfrm>
                <a:off x="179512" y="1203598"/>
                <a:ext cx="8568952" cy="843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defRPr>
                </a:lvl1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</a:lvl9pPr>
              </a:lstStyle>
              <a:p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zh-CN" altLang="zh-CN" sz="2400" noProof="1"/>
                        <m:t>【</m:t>
                      </m:r>
                      <m:r>
                        <m:rPr>
                          <m:sty m:val="p"/>
                        </m:rPr>
                        <a:rPr lang="zh-CN" altLang="en-US" sz="2400" noProof="1"/>
                        <m:t>例</m:t>
                      </m:r>
                      <m:r>
                        <m:rPr>
                          <m:sty m:val="p"/>
                        </m:rPr>
                        <a:rPr lang="zh-CN" altLang="zh-CN" sz="2400" noProof="1">
                          <a:latin typeface="Times New Roman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zh-CN" altLang="zh-CN" sz="2400" noProof="1"/>
                        <m:t>】</m:t>
                      </m:r>
                      <m:r>
                        <m:rPr>
                          <m:sty m:val="p"/>
                        </m:rPr>
                        <a:rPr lang="zh-CN" altLang="en-US" sz="200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计算：（</m:t>
                      </m:r>
                      <m:r>
                        <m:rPr>
                          <m:sty m:val="p"/>
                        </m:rPr>
                        <a:rPr lang="en-US" altLang="zh-CN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zh-CN" altLang="en-US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）</m:t>
                      </m:r>
                      <m:rad>
                        <m:radPr>
                          <m:degHide m:val="on"/>
                          <m:ctrlPr>
                            <a:rPr lang="zh-CN" altLang="en-US" sz="20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altLang="zh-CN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  <m:r>
                        <m:rPr>
                          <m:sty m:val="p"/>
                        </m:rPr>
                        <a:rPr lang="en-US" altLang="zh-CN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altLang="zh-CN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rad>
                    </m:oMath>
                  </m:oMathPara>
                </a14:m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    （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）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en-US" altLang="zh-CN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</m:rad>
                      <m:r>
                        <m:rPr>
                          <m:sty m:val="p"/>
                        </m:rPr>
                        <a:rPr lang="en-US" altLang="zh-CN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altLang="zh-CN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type m:val="bar"/>
                              <m:ctrlPr>
                                <a:rPr lang="en-US" altLang="zh-CN" sz="24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+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en-US" altLang="zh-CN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g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e>
                      </m:rad>
                    </m:oMath>
                  </m:oMathPara>
                </a14:m>
                <a:endPara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203598"/>
                <a:ext cx="8568952" cy="8438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0" name="矩形 5"/>
              <p:cNvSpPr/>
              <p:nvPr/>
            </p:nvSpPr>
            <p:spPr>
              <a:xfrm>
                <a:off x="5100489" y="2047481"/>
                <a:ext cx="4572000" cy="117910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zh-CN" altLang="en-US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  <a:sym typeface="Wingdings" panose="05000000000000000000" pitchFamily="2" charset="2"/>
                  </a:rPr>
                  <a:t>（</a:t>
                </a:r>
                <a:r>
                  <a:rPr lang="en-US" altLang="zh-CN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  <a:sym typeface="Wingdings" panose="05000000000000000000" pitchFamily="2" charset="2"/>
                  </a:rPr>
                  <a:t>2</a:t>
                </a:r>
                <a:r>
                  <a:rPr lang="zh-CN" altLang="en-US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  <a:sym typeface="Wingdings" panose="05000000000000000000" pitchFamily="2" charset="2"/>
                  </a:rPr>
                  <a:t>）</a:t>
                </a:r>
                <a:r>
                  <a:rPr lang="zh-CN" altLang="en-US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原式</a:t>
                </a:r>
                <a:r>
                  <a:rPr lang="en-US" altLang="zh-CN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=-6+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仿宋" pitchFamily="49" charset="-122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仿宋" pitchFamily="49" charset="-122"/>
                            </a:rPr>
                            <m:t>𝟑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仿宋" pitchFamily="49" charset="-122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r>
                  <a:rPr lang="en-US" altLang="zh-CN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+3</a:t>
                </a:r>
              </a:p>
              <a:p>
                <a:r>
                  <a:rPr lang="en-US" altLang="zh-CN" sz="2400" b="1">
                    <a:solidFill>
                      <a:srgbClr val="FF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         =-</a:t>
                </a:r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仿宋" pitchFamily="49" charset="-122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仿宋" pitchFamily="49" charset="-122"/>
                            </a:rPr>
                            <m:t>𝟑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仿宋" pitchFamily="49" charset="-122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400" b="1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489" y="2047481"/>
                <a:ext cx="4572000" cy="1179105"/>
              </a:xfrm>
              <a:prstGeom prst="rect">
                <a:avLst/>
              </a:prstGeom>
              <a:blipFill rotWithShape="1">
                <a:blip r:embed="rId3"/>
                <a:stretch>
                  <a:fillRect l="-2133" b="-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11" name="矩形 23"/>
              <p:cNvSpPr>
                <a:spLocks noChangeArrowheads="1"/>
              </p:cNvSpPr>
              <p:nvPr/>
            </p:nvSpPr>
            <p:spPr bwMode="auto">
              <a:xfrm>
                <a:off x="323528" y="3795886"/>
                <a:ext cx="8512175" cy="117211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【</a:t>
                </a:r>
                <a:r>
                  <a:rPr lang="zh-CN" altLang="en-US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点睛</a:t>
                </a:r>
                <a:r>
                  <a:rPr lang="en-US" altLang="zh-CN" sz="2400">
                    <a:solidFill>
                      <a:schemeClr val="tx2">
                        <a:lumMod val="7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】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实数的运算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要注意利用平方根的性质：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sz="240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=</a:t>
                </a:r>
                <a14:m>
                  <m:oMathPara>
                    <m:oMathParaPr>
                      <m:jc/>
                    </m:oMathParaPr>
                    <m:oMath>
                      <m:d>
                        <m:dPr>
                          <m:begChr m:val="|"/>
                          <m:sepChr m:val="|"/>
                          <m:endChr m:val="|"/>
                          <m:grow m:val="on"/>
                          <m:shp m:val="centered"/>
                          <m:ctrlPr>
                            <a:rPr lang="en-US" altLang="zh-CN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和</a:t>
                </a:r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en-US" altLang="zh-CN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sSupPr>
                        <m:e>
                          <m:r>
                            <a:rPr lang="zh-CN" alt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（</m:t>
                          </m:r>
                          <m:rad>
                            <m:radPr>
                              <m:degHide m:val="on"/>
                              <m:ctrlPr>
                                <a:rPr lang="zh-CN" altLang="en-US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𝑎</m:t>
                              </m:r>
                            </m:e>
                          </m:rad>
                          <m:r>
                            <a:rPr lang="zh-CN" alt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）</m:t>
                          </m:r>
                        </m:e>
                        <m:sup>
                          <m:r>
                            <a:rPr lang="en-US" altLang="zh-CN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=a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（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a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≥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0</a:t>
                </a:r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）和立方根的性质：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ff"/>
                          <m:ctrlPr>
                            <a:rPr lang="zh-CN" altLang="en-US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</m:ctrlPr>
                        </m:radPr>
                        <m:deg>
                          <m:r>
                            <a:rPr lang="en-US" altLang="zh-CN" sz="24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  <a:ea typeface="黑体" panose="02010609060101010101" pitchFamily="49" charset="-122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en-US" altLang="zh-CN" sz="240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  <a:ea typeface="黑体" panose="02010609060101010101" pitchFamily="49" charset="-122"/>
                                </a:rPr>
                                <m:t>3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=</a:t>
                </a:r>
                <a:r>
                  <a:rPr lang="en-US" altLang="zh-CN" sz="2400" b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黑体" pitchFamily="49" charset="-122"/>
                  </a:rPr>
                  <a:t> </a:t>
                </a:r>
                <a14:m>
                  <m:oMathPara>
                    <m:oMathParaPr>
                      <m:jc/>
                    </m:oMathParaPr>
                    <m:oMath>
                      <m:r>
                        <a:rPr lang="en-US" altLang="zh-CN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/>
                          <a:ea typeface="黑体" panose="02010609060101010101" pitchFamily="49" charset="-122"/>
                        </a:rPr>
                        <m:t>𝑎</m:t>
                      </m:r>
                    </m:oMath>
                  </m:oMathPara>
                </a14:m>
                <a:r>
                  <a:rPr lang="zh-CN" alt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来灵活解题</a:t>
                </a:r>
                <a:r>
                  <a:rPr lang="en-US" altLang="zh-CN" sz="24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.</a:t>
                </a:r>
              </a:p>
            </p:txBody>
          </p:sp>
        </mc:Choice>
        <mc:Fallback>
          <p:sp>
            <p:nvSpPr>
              <p:cNvPr id="7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3795886"/>
                <a:ext cx="8512175" cy="1172116"/>
              </a:xfrm>
              <a:prstGeom prst="rect">
                <a:avLst/>
              </a:prstGeom>
              <a:blipFill rotWithShape="1">
                <a:blip r:embed="rId4"/>
                <a:stretch>
                  <a:fillRect l="-1001" r="0" b="-6186"/>
                </a:stretch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2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题型解析</a:t>
            </a:r>
          </a:p>
        </p:txBody>
      </p:sp>
    </p:spTree>
    <p:extLst>
      <p:ext uri="{BB962C8B-B14F-4D97-AF65-F5344CB8AC3E}">
        <p14:creationId xmlns:p14="http://schemas.microsoft.com/office/powerpoint/2010/main" val="3105723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7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PA" val="v3.2.0"/>
</p:tagLst>
</file>

<file path=ppt/tags/tag9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r="http://schemas.openxmlformats.org/officeDocument/2006/relationships"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蓝色扁平清新通用</Template>
  <Company/>
  <PresentationFormat>On-screen Show (16:9)</PresentationFormat>
  <Paragraphs>156</Paragraphs>
  <Slides>21</Slides>
  <Notes>0</Notes>
  <TotalTime>119</TotalTime>
  <HiddenSlides>0</HiddenSlides>
  <MMClips>0</MMClips>
  <ScaleCrop>0</ScaleCrop>
  <HeadingPairs>
    <vt:vector baseType="variant" size="6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33">
      <vt:lpstr>Arial</vt:lpstr>
      <vt:lpstr>微软雅黑</vt:lpstr>
      <vt:lpstr>Times New Roman</vt:lpstr>
      <vt:lpstr>宋体</vt:lpstr>
      <vt:lpstr>Calibri</vt:lpstr>
      <vt:lpstr>华文琥珀</vt:lpstr>
      <vt:lpstr>华文行楷</vt:lpstr>
      <vt:lpstr>黑体</vt:lpstr>
      <vt:lpstr>仿宋</vt:lpstr>
      <vt:lpstr>Wingdings</vt:lpstr>
      <vt:lpstr>Arial Unicode MS</vt:lpstr>
      <vt:lpstr>2_Office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幻灯片 1</dc:title>
  <dc:creator>Administrator</dc:creator>
  <cp:lastModifiedBy>Administrator</cp:lastModifiedBy>
  <cp:revision>152</cp:revision>
  <dcterms:created xsi:type="dcterms:W3CDTF">2015-07-09T08:14:18Z</dcterms:created>
  <dcterms:modified xsi:type="dcterms:W3CDTF">2021-04-15T01:12:30Z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2052-10.1.0.7400</vt:lpwstr>
  </property>
  <property fmtid="{D5CDD505-2E9C-101B-9397-08002B2CF9AE}" pid="3" name="KSORubyTemplateID">
    <vt:lpwstr>2</vt:lpwstr>
  </property>
</Properties>
</file>